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67" r:id="rId2"/>
    <p:sldId id="686" r:id="rId3"/>
    <p:sldId id="698" r:id="rId4"/>
    <p:sldId id="645" r:id="rId5"/>
    <p:sldId id="659" r:id="rId6"/>
    <p:sldId id="701" r:id="rId7"/>
    <p:sldId id="656" r:id="rId8"/>
    <p:sldId id="268" r:id="rId9"/>
    <p:sldId id="687" r:id="rId10"/>
    <p:sldId id="703" r:id="rId11"/>
    <p:sldId id="633" r:id="rId12"/>
    <p:sldId id="723" r:id="rId13"/>
    <p:sldId id="706" r:id="rId14"/>
    <p:sldId id="680" r:id="rId15"/>
    <p:sldId id="638" r:id="rId16"/>
    <p:sldId id="707" r:id="rId17"/>
    <p:sldId id="678" r:id="rId18"/>
    <p:sldId id="721" r:id="rId19"/>
    <p:sldId id="647" r:id="rId20"/>
    <p:sldId id="722" r:id="rId21"/>
    <p:sldId id="455" r:id="rId22"/>
    <p:sldId id="715" r:id="rId23"/>
    <p:sldId id="451" r:id="rId24"/>
    <p:sldId id="427" r:id="rId25"/>
    <p:sldId id="448" r:id="rId26"/>
    <p:sldId id="446" r:id="rId27"/>
    <p:sldId id="693" r:id="rId28"/>
    <p:sldId id="640" r:id="rId29"/>
    <p:sldId id="685" r:id="rId30"/>
    <p:sldId id="682" r:id="rId31"/>
    <p:sldId id="635" r:id="rId32"/>
    <p:sldId id="692" r:id="rId33"/>
    <p:sldId id="675" r:id="rId34"/>
    <p:sldId id="676" r:id="rId3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0099D2"/>
    <a:srgbClr val="EF412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5" autoAdjust="0"/>
    <p:restoredTop sz="67836" autoAdjust="0"/>
  </p:normalViewPr>
  <p:slideViewPr>
    <p:cSldViewPr snapToGrid="0" snapToObjects="1">
      <p:cViewPr varScale="1">
        <p:scale>
          <a:sx n="62" d="100"/>
          <a:sy n="62" d="100"/>
        </p:scale>
        <p:origin x="1611" y="2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69" d="100"/>
          <a:sy n="69" d="100"/>
        </p:scale>
        <p:origin x="-2568" y="-12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4D13\Documents\CFP%20work%20streams\Resource%20mobilization%20work%20stream\data%20and%20graphs-fiscal%20space%20and%20RNE%20full%20coverage.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avier%20Cepeda\Dropbox\MATLAB\Compiled%20results\TL_results_26MAR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'Table for graphs'!$AF$6</c:f>
              <c:strCache>
                <c:ptCount val="1"/>
                <c:pt idx="0">
                  <c:v>Brazil</c:v>
                </c:pt>
              </c:strCache>
            </c:strRef>
          </c:tx>
          <c:marker>
            <c:symbol val="circle"/>
            <c:size val="38"/>
            <c:spPr>
              <a:solidFill>
                <a:srgbClr val="C00000"/>
              </a:solidFill>
            </c:spPr>
          </c:marker>
          <c:dLbls>
            <c:dLbl>
              <c:idx val="0"/>
              <c:layout>
                <c:manualLayout>
                  <c:x val="-7.1794871794871831E-2"/>
                  <c:y val="-4.8411497730712134E-2"/>
                </c:manualLayout>
              </c:layout>
              <c:dLblPos val="r"/>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0-C9B5-45A0-8A40-99D3B1AF1A96}"/>
                </c:ext>
              </c:extLst>
            </c:dLbl>
            <c:spPr>
              <a:noFill/>
              <a:ln>
                <a:noFill/>
              </a:ln>
              <a:effectLst/>
            </c:spPr>
            <c:txPr>
              <a:bodyPr/>
              <a:lstStyle/>
              <a:p>
                <a:pPr>
                  <a:defRPr lang="ja-JP"/>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'Table for graphs'!$AJ$6</c:f>
              <c:numCache>
                <c:formatCode>0.0</c:formatCode>
                <c:ptCount val="1"/>
                <c:pt idx="0">
                  <c:v>5650.1597900000006</c:v>
                </c:pt>
              </c:numCache>
            </c:numRef>
          </c:xVal>
          <c:yVal>
            <c:numRef>
              <c:f>'Table for graphs'!$AM$6</c:f>
              <c:numCache>
                <c:formatCode>0.00</c:formatCode>
                <c:ptCount val="1"/>
                <c:pt idx="0">
                  <c:v>6.7545343117015808E-2</c:v>
                </c:pt>
              </c:numCache>
            </c:numRef>
          </c:yVal>
          <c:smooth val="0"/>
          <c:extLst>
            <c:ext xmlns:c16="http://schemas.microsoft.com/office/drawing/2014/chart" uri="{C3380CC4-5D6E-409C-BE32-E72D297353CC}">
              <c16:uniqueId val="{00000001-C9B5-45A0-8A40-99D3B1AF1A96}"/>
            </c:ext>
          </c:extLst>
        </c:ser>
        <c:ser>
          <c:idx val="1"/>
          <c:order val="1"/>
          <c:tx>
            <c:strRef>
              <c:f>'Table for graphs'!$AF$24</c:f>
              <c:strCache>
                <c:ptCount val="1"/>
                <c:pt idx="0">
                  <c:v>South Africa</c:v>
                </c:pt>
              </c:strCache>
            </c:strRef>
          </c:tx>
          <c:marker>
            <c:symbol val="circle"/>
            <c:size val="45"/>
            <c:spPr>
              <a:solidFill>
                <a:srgbClr val="92D050"/>
              </a:solidFill>
            </c:spPr>
          </c:marker>
          <c:dLbls>
            <c:spPr>
              <a:noFill/>
              <a:ln>
                <a:noFill/>
              </a:ln>
              <a:effectLst/>
            </c:spPr>
            <c:txPr>
              <a:bodyPr/>
              <a:lstStyle/>
              <a:p>
                <a:pPr>
                  <a:defRPr lang="ja-JP"/>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0"/>
              </c:ext>
            </c:extLst>
          </c:dLbls>
          <c:xVal>
            <c:numRef>
              <c:f>'Table for graphs'!$AJ$24</c:f>
              <c:numCache>
                <c:formatCode>0.0</c:formatCode>
                <c:ptCount val="1"/>
                <c:pt idx="0">
                  <c:v>8992.3369999997685</c:v>
                </c:pt>
              </c:numCache>
            </c:numRef>
          </c:xVal>
          <c:yVal>
            <c:numRef>
              <c:f>'Table for graphs'!$AM$24</c:f>
              <c:numCache>
                <c:formatCode>0.00</c:formatCode>
                <c:ptCount val="1"/>
                <c:pt idx="0">
                  <c:v>0.65284940646707401</c:v>
                </c:pt>
              </c:numCache>
            </c:numRef>
          </c:yVal>
          <c:smooth val="0"/>
          <c:extLst>
            <c:ext xmlns:c16="http://schemas.microsoft.com/office/drawing/2014/chart" uri="{C3380CC4-5D6E-409C-BE32-E72D297353CC}">
              <c16:uniqueId val="{00000002-C9B5-45A0-8A40-99D3B1AF1A96}"/>
            </c:ext>
          </c:extLst>
        </c:ser>
        <c:ser>
          <c:idx val="2"/>
          <c:order val="2"/>
          <c:tx>
            <c:strRef>
              <c:f>'Table for graphs'!$AF$26</c:f>
              <c:strCache>
                <c:ptCount val="1"/>
                <c:pt idx="0">
                  <c:v>Thailand</c:v>
                </c:pt>
              </c:strCache>
            </c:strRef>
          </c:tx>
          <c:marker>
            <c:symbol val="circle"/>
            <c:size val="25"/>
            <c:spPr>
              <a:solidFill>
                <a:srgbClr val="002060"/>
              </a:solidFill>
            </c:spPr>
          </c:marker>
          <c:dLbls>
            <c:spPr>
              <a:noFill/>
              <a:ln>
                <a:noFill/>
              </a:ln>
              <a:effectLst/>
            </c:spPr>
            <c:txPr>
              <a:bodyPr/>
              <a:lstStyle/>
              <a:p>
                <a:pPr>
                  <a:defRPr lang="ja-JP"/>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0"/>
              </c:ext>
            </c:extLst>
          </c:dLbls>
          <c:xVal>
            <c:numRef>
              <c:f>'Table for graphs'!$AJ$26</c:f>
              <c:numCache>
                <c:formatCode>0.0</c:formatCode>
                <c:ptCount val="1"/>
                <c:pt idx="0">
                  <c:v>5179.4218500000006</c:v>
                </c:pt>
              </c:numCache>
            </c:numRef>
          </c:xVal>
          <c:yVal>
            <c:numRef>
              <c:f>'Table for graphs'!$AM$26</c:f>
              <c:numCache>
                <c:formatCode>0.00</c:formatCode>
                <c:ptCount val="1"/>
                <c:pt idx="0">
                  <c:v>5.1907947976161432E-2</c:v>
                </c:pt>
              </c:numCache>
            </c:numRef>
          </c:yVal>
          <c:smooth val="0"/>
          <c:extLst>
            <c:ext xmlns:c16="http://schemas.microsoft.com/office/drawing/2014/chart" uri="{C3380CC4-5D6E-409C-BE32-E72D297353CC}">
              <c16:uniqueId val="{00000003-C9B5-45A0-8A40-99D3B1AF1A96}"/>
            </c:ext>
          </c:extLst>
        </c:ser>
        <c:ser>
          <c:idx val="3"/>
          <c:order val="3"/>
          <c:tx>
            <c:strRef>
              <c:f>'Table for graphs'!$AF$8</c:f>
              <c:strCache>
                <c:ptCount val="1"/>
                <c:pt idx="0">
                  <c:v>China</c:v>
                </c:pt>
              </c:strCache>
            </c:strRef>
          </c:tx>
          <c:marker>
            <c:symbol val="circle"/>
            <c:size val="72"/>
            <c:spPr>
              <a:solidFill>
                <a:srgbClr val="002060">
                  <a:alpha val="64000"/>
                </a:srgbClr>
              </a:solidFill>
            </c:spPr>
          </c:marker>
          <c:dLbls>
            <c:dLbl>
              <c:idx val="0"/>
              <c:layout>
                <c:manualLayout>
                  <c:x val="-7.4700239393153789E-2"/>
                  <c:y val="-2.6235124542866806E-2"/>
                </c:manualLayout>
              </c:layout>
              <c:dLblPos val="r"/>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4-C9B5-45A0-8A40-99D3B1AF1A96}"/>
                </c:ext>
              </c:extLst>
            </c:dLbl>
            <c:spPr>
              <a:noFill/>
              <a:ln>
                <a:noFill/>
              </a:ln>
              <a:effectLst/>
            </c:spPr>
            <c:txPr>
              <a:bodyPr/>
              <a:lstStyle/>
              <a:p>
                <a:pPr>
                  <a:defRPr lang="ja-JP"/>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'Table for graphs'!$AJ$8</c:f>
              <c:numCache>
                <c:formatCode>0.0</c:formatCode>
                <c:ptCount val="1"/>
                <c:pt idx="0">
                  <c:v>9002.4842499999995</c:v>
                </c:pt>
              </c:numCache>
            </c:numRef>
          </c:xVal>
          <c:yVal>
            <c:numRef>
              <c:f>'Table for graphs'!$AM$8</c:f>
              <c:numCache>
                <c:formatCode>0.00</c:formatCode>
                <c:ptCount val="1"/>
                <c:pt idx="0">
                  <c:v>3.5232669677501091E-2</c:v>
                </c:pt>
              </c:numCache>
            </c:numRef>
          </c:yVal>
          <c:smooth val="0"/>
          <c:extLst>
            <c:ext xmlns:c16="http://schemas.microsoft.com/office/drawing/2014/chart" uri="{C3380CC4-5D6E-409C-BE32-E72D297353CC}">
              <c16:uniqueId val="{00000005-C9B5-45A0-8A40-99D3B1AF1A96}"/>
            </c:ext>
          </c:extLst>
        </c:ser>
        <c:ser>
          <c:idx val="4"/>
          <c:order val="4"/>
          <c:tx>
            <c:strRef>
              <c:f>'Table for graphs'!$AF$13</c:f>
              <c:strCache>
                <c:ptCount val="1"/>
                <c:pt idx="0">
                  <c:v>India</c:v>
                </c:pt>
              </c:strCache>
            </c:strRef>
          </c:tx>
          <c:marker>
            <c:symbol val="circle"/>
            <c:size val="50"/>
            <c:spPr>
              <a:solidFill>
                <a:srgbClr val="FF0000"/>
              </a:solidFill>
            </c:spPr>
          </c:marker>
          <c:dLbls>
            <c:dLbl>
              <c:idx val="0"/>
              <c:layout>
                <c:manualLayout>
                  <c:x val="-5.5677655677655646E-2"/>
                  <c:y val="-1.6137165910237311E-2"/>
                </c:manualLayout>
              </c:layout>
              <c:dLblPos val="r"/>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6-C9B5-45A0-8A40-99D3B1AF1A96}"/>
                </c:ext>
              </c:extLst>
            </c:dLbl>
            <c:spPr>
              <a:noFill/>
              <a:ln>
                <a:noFill/>
              </a:ln>
              <a:effectLst/>
            </c:spPr>
            <c:txPr>
              <a:bodyPr/>
              <a:lstStyle/>
              <a:p>
                <a:pPr>
                  <a:defRPr lang="ja-JP"/>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'Table for graphs'!$AJ$13</c:f>
              <c:numCache>
                <c:formatCode>0.0</c:formatCode>
                <c:ptCount val="1"/>
                <c:pt idx="0">
                  <c:v>2387.6189599999998</c:v>
                </c:pt>
              </c:numCache>
            </c:numRef>
          </c:xVal>
          <c:yVal>
            <c:numRef>
              <c:f>'Table for graphs'!$AM$13</c:f>
              <c:numCache>
                <c:formatCode>0.00</c:formatCode>
                <c:ptCount val="1"/>
                <c:pt idx="0">
                  <c:v>8.79301863310782E-2</c:v>
                </c:pt>
              </c:numCache>
            </c:numRef>
          </c:yVal>
          <c:smooth val="0"/>
          <c:extLst>
            <c:ext xmlns:c16="http://schemas.microsoft.com/office/drawing/2014/chart" uri="{C3380CC4-5D6E-409C-BE32-E72D297353CC}">
              <c16:uniqueId val="{00000007-C9B5-45A0-8A40-99D3B1AF1A96}"/>
            </c:ext>
          </c:extLst>
        </c:ser>
        <c:ser>
          <c:idx val="5"/>
          <c:order val="5"/>
          <c:tx>
            <c:strRef>
              <c:f>'Table for graphs'!$AF$27</c:f>
              <c:strCache>
                <c:ptCount val="1"/>
                <c:pt idx="0">
                  <c:v>Uganda</c:v>
                </c:pt>
              </c:strCache>
            </c:strRef>
          </c:tx>
          <c:marker>
            <c:symbol val="circle"/>
            <c:size val="33"/>
            <c:spPr>
              <a:solidFill>
                <a:srgbClr val="0070C0"/>
              </a:solidFill>
            </c:spPr>
          </c:marker>
          <c:dLbls>
            <c:dLbl>
              <c:idx val="0"/>
              <c:layout>
                <c:manualLayout>
                  <c:x val="-8.7912087912087933E-2"/>
                  <c:y val="-2.8240040342914812E-2"/>
                </c:manualLayout>
              </c:layout>
              <c:dLblPos val="r"/>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8-C9B5-45A0-8A40-99D3B1AF1A96}"/>
                </c:ext>
              </c:extLst>
            </c:dLbl>
            <c:spPr>
              <a:noFill/>
              <a:ln>
                <a:noFill/>
              </a:ln>
              <a:effectLst/>
            </c:spPr>
            <c:txPr>
              <a:bodyPr/>
              <a:lstStyle/>
              <a:p>
                <a:pPr>
                  <a:defRPr lang="ja-JP"/>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'Table for graphs'!$AJ$27</c:f>
              <c:numCache>
                <c:formatCode>0.0</c:formatCode>
                <c:ptCount val="1"/>
                <c:pt idx="0">
                  <c:v>550.07834000000355</c:v>
                </c:pt>
              </c:numCache>
            </c:numRef>
          </c:xVal>
          <c:yVal>
            <c:numRef>
              <c:f>'Table for graphs'!$AM$27</c:f>
              <c:numCache>
                <c:formatCode>0.00</c:formatCode>
                <c:ptCount val="1"/>
                <c:pt idx="0">
                  <c:v>2.0046142937928848</c:v>
                </c:pt>
              </c:numCache>
            </c:numRef>
          </c:yVal>
          <c:smooth val="0"/>
          <c:extLst>
            <c:ext xmlns:c16="http://schemas.microsoft.com/office/drawing/2014/chart" uri="{C3380CC4-5D6E-409C-BE32-E72D297353CC}">
              <c16:uniqueId val="{00000009-C9B5-45A0-8A40-99D3B1AF1A96}"/>
            </c:ext>
          </c:extLst>
        </c:ser>
        <c:ser>
          <c:idx val="6"/>
          <c:order val="6"/>
          <c:tx>
            <c:strRef>
              <c:f>'Table for graphs'!$AF$18</c:f>
              <c:strCache>
                <c:ptCount val="1"/>
                <c:pt idx="0">
                  <c:v>Mozambique</c:v>
                </c:pt>
              </c:strCache>
            </c:strRef>
          </c:tx>
          <c:marker>
            <c:symbol val="circle"/>
            <c:size val="35"/>
            <c:spPr>
              <a:solidFill>
                <a:srgbClr val="FFC000"/>
              </a:solidFill>
            </c:spPr>
          </c:marker>
          <c:dLbls>
            <c:dLbl>
              <c:idx val="0"/>
              <c:layout>
                <c:manualLayout>
                  <c:x val="-5.8608058608058608E-3"/>
                  <c:y val="8.0685829551187284E-3"/>
                </c:manualLayout>
              </c:layout>
              <c:dLblPos val="r"/>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A-C9B5-45A0-8A40-99D3B1AF1A96}"/>
                </c:ext>
              </c:extLst>
            </c:dLbl>
            <c:spPr>
              <a:noFill/>
              <a:ln>
                <a:noFill/>
              </a:ln>
              <a:effectLst/>
            </c:spPr>
            <c:txPr>
              <a:bodyPr/>
              <a:lstStyle/>
              <a:p>
                <a:pPr>
                  <a:defRPr lang="ja-JP"/>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'Table for graphs'!$AJ$18</c:f>
              <c:numCache>
                <c:formatCode>0.0</c:formatCode>
                <c:ptCount val="1"/>
                <c:pt idx="0">
                  <c:v>1198.3246099999999</c:v>
                </c:pt>
              </c:numCache>
            </c:numRef>
          </c:xVal>
          <c:yVal>
            <c:numRef>
              <c:f>'Table for graphs'!$AM$18</c:f>
              <c:numCache>
                <c:formatCode>0.00</c:formatCode>
                <c:ptCount val="1"/>
                <c:pt idx="0">
                  <c:v>2.2597245416189957</c:v>
                </c:pt>
              </c:numCache>
            </c:numRef>
          </c:yVal>
          <c:smooth val="0"/>
          <c:extLst>
            <c:ext xmlns:c16="http://schemas.microsoft.com/office/drawing/2014/chart" uri="{C3380CC4-5D6E-409C-BE32-E72D297353CC}">
              <c16:uniqueId val="{0000000B-C9B5-45A0-8A40-99D3B1AF1A96}"/>
            </c:ext>
          </c:extLst>
        </c:ser>
        <c:ser>
          <c:idx val="7"/>
          <c:order val="7"/>
          <c:tx>
            <c:strRef>
              <c:f>'Table for graphs'!$AF$30</c:f>
              <c:strCache>
                <c:ptCount val="1"/>
                <c:pt idx="0">
                  <c:v>Zambia</c:v>
                </c:pt>
              </c:strCache>
            </c:strRef>
          </c:tx>
          <c:marker>
            <c:symbol val="circle"/>
            <c:size val="30"/>
            <c:spPr>
              <a:solidFill>
                <a:srgbClr val="92D050"/>
              </a:solidFill>
            </c:spPr>
          </c:marker>
          <c:dLbls>
            <c:dLbl>
              <c:idx val="0"/>
              <c:layout>
                <c:manualLayout>
                  <c:x val="-6.8864468864468911E-2"/>
                  <c:y val="-3.8325769036812909E-2"/>
                </c:manualLayout>
              </c:layout>
              <c:dLblPos val="r"/>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C-C9B5-45A0-8A40-99D3B1AF1A96}"/>
                </c:ext>
              </c:extLst>
            </c:dLbl>
            <c:spPr>
              <a:noFill/>
              <a:ln>
                <a:noFill/>
              </a:ln>
              <a:effectLst/>
            </c:spPr>
            <c:txPr>
              <a:bodyPr/>
              <a:lstStyle/>
              <a:p>
                <a:pPr>
                  <a:defRPr lang="ja-JP"/>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'Table for graphs'!$AJ$30</c:f>
              <c:numCache>
                <c:formatCode>0.0</c:formatCode>
                <c:ptCount val="1"/>
                <c:pt idx="0">
                  <c:v>915.14790999999946</c:v>
                </c:pt>
              </c:numCache>
            </c:numRef>
          </c:xVal>
          <c:yVal>
            <c:numRef>
              <c:f>'Table for graphs'!$AM$30</c:f>
              <c:numCache>
                <c:formatCode>0.00</c:formatCode>
                <c:ptCount val="1"/>
                <c:pt idx="0">
                  <c:v>3.2445420404665652</c:v>
                </c:pt>
              </c:numCache>
            </c:numRef>
          </c:yVal>
          <c:smooth val="0"/>
          <c:extLst>
            <c:ext xmlns:c16="http://schemas.microsoft.com/office/drawing/2014/chart" uri="{C3380CC4-5D6E-409C-BE32-E72D297353CC}">
              <c16:uniqueId val="{0000000D-C9B5-45A0-8A40-99D3B1AF1A96}"/>
            </c:ext>
          </c:extLst>
        </c:ser>
        <c:ser>
          <c:idx val="8"/>
          <c:order val="8"/>
          <c:tx>
            <c:strRef>
              <c:f>'Table for graphs'!$AF$7</c:f>
              <c:strCache>
                <c:ptCount val="1"/>
                <c:pt idx="0">
                  <c:v>Cameroon</c:v>
                </c:pt>
              </c:strCache>
            </c:strRef>
          </c:tx>
          <c:marker>
            <c:symbol val="circle"/>
            <c:size val="28"/>
            <c:spPr>
              <a:solidFill>
                <a:srgbClr val="002060"/>
              </a:solidFill>
            </c:spPr>
          </c:marker>
          <c:dLbls>
            <c:dLbl>
              <c:idx val="0"/>
              <c:layout>
                <c:manualLayout>
                  <c:x val="-2.3443223443224078E-2"/>
                  <c:y val="-4.0342914775592563E-2"/>
                </c:manualLayout>
              </c:layout>
              <c:dLblPos val="r"/>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E-C9B5-45A0-8A40-99D3B1AF1A96}"/>
                </c:ext>
              </c:extLst>
            </c:dLbl>
            <c:spPr>
              <a:noFill/>
              <a:ln>
                <a:noFill/>
              </a:ln>
              <a:effectLst/>
            </c:spPr>
            <c:txPr>
              <a:bodyPr/>
              <a:lstStyle/>
              <a:p>
                <a:pPr>
                  <a:defRPr lang="ja-JP"/>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'Table for graphs'!$AJ$7</c:f>
              <c:numCache>
                <c:formatCode>0.0</c:formatCode>
                <c:ptCount val="1"/>
                <c:pt idx="0">
                  <c:v>1233.83268</c:v>
                </c:pt>
              </c:numCache>
            </c:numRef>
          </c:xVal>
          <c:yVal>
            <c:numRef>
              <c:f>'Table for graphs'!$AM$7</c:f>
              <c:numCache>
                <c:formatCode>0.00</c:formatCode>
                <c:ptCount val="1"/>
                <c:pt idx="0">
                  <c:v>1.0758170139696646</c:v>
                </c:pt>
              </c:numCache>
            </c:numRef>
          </c:yVal>
          <c:smooth val="0"/>
          <c:extLst>
            <c:ext xmlns:c16="http://schemas.microsoft.com/office/drawing/2014/chart" uri="{C3380CC4-5D6E-409C-BE32-E72D297353CC}">
              <c16:uniqueId val="{0000000F-C9B5-45A0-8A40-99D3B1AF1A96}"/>
            </c:ext>
          </c:extLst>
        </c:ser>
        <c:ser>
          <c:idx val="9"/>
          <c:order val="9"/>
          <c:tx>
            <c:strRef>
              <c:f>'Table for graphs'!$AF$15</c:f>
              <c:strCache>
                <c:ptCount val="1"/>
                <c:pt idx="0">
                  <c:v>Kenya</c:v>
                </c:pt>
              </c:strCache>
            </c:strRef>
          </c:tx>
          <c:marker>
            <c:symbol val="circle"/>
            <c:size val="40"/>
            <c:spPr>
              <a:solidFill>
                <a:srgbClr val="C0504D">
                  <a:lumMod val="75000"/>
                  <a:alpha val="75000"/>
                </a:srgbClr>
              </a:solidFill>
            </c:spPr>
          </c:marker>
          <c:dLbls>
            <c:dLbl>
              <c:idx val="0"/>
              <c:layout>
                <c:manualLayout>
                  <c:x val="-5.1282051282051294E-2"/>
                  <c:y val="-4.0342914775592584E-3"/>
                </c:manualLayout>
              </c:layout>
              <c:dLblPos val="r"/>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10-C9B5-45A0-8A40-99D3B1AF1A96}"/>
                </c:ext>
              </c:extLst>
            </c:dLbl>
            <c:spPr>
              <a:noFill/>
              <a:ln>
                <a:noFill/>
              </a:ln>
              <a:effectLst/>
            </c:spPr>
            <c:txPr>
              <a:bodyPr/>
              <a:lstStyle/>
              <a:p>
                <a:pPr>
                  <a:defRPr lang="ja-JP"/>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'Table for graphs'!$AJ$15</c:f>
              <c:numCache>
                <c:formatCode>0.0</c:formatCode>
                <c:ptCount val="1"/>
                <c:pt idx="0">
                  <c:v>921.2586</c:v>
                </c:pt>
              </c:numCache>
            </c:numRef>
          </c:xVal>
          <c:yVal>
            <c:numRef>
              <c:f>'Table for graphs'!$AM$15</c:f>
              <c:numCache>
                <c:formatCode>0.00</c:formatCode>
                <c:ptCount val="1"/>
                <c:pt idx="0">
                  <c:v>2.3506287344686729</c:v>
                </c:pt>
              </c:numCache>
            </c:numRef>
          </c:yVal>
          <c:smooth val="0"/>
          <c:extLst>
            <c:ext xmlns:c16="http://schemas.microsoft.com/office/drawing/2014/chart" uri="{C3380CC4-5D6E-409C-BE32-E72D297353CC}">
              <c16:uniqueId val="{00000011-C9B5-45A0-8A40-99D3B1AF1A96}"/>
            </c:ext>
          </c:extLst>
        </c:ser>
        <c:ser>
          <c:idx val="10"/>
          <c:order val="10"/>
          <c:tx>
            <c:strRef>
              <c:f>'Table for graphs'!$AF$20</c:f>
              <c:strCache>
                <c:ptCount val="1"/>
                <c:pt idx="0">
                  <c:v>Nigeria</c:v>
                </c:pt>
              </c:strCache>
            </c:strRef>
          </c:tx>
          <c:marker>
            <c:symbol val="circle"/>
            <c:size val="42"/>
            <c:spPr>
              <a:solidFill>
                <a:srgbClr val="00B0F0">
                  <a:alpha val="43000"/>
                </a:srgbClr>
              </a:solidFill>
            </c:spPr>
          </c:marker>
          <c:dLbls>
            <c:dLbl>
              <c:idx val="0"/>
              <c:layout>
                <c:manualLayout>
                  <c:x val="-6.446886446886449E-2"/>
                  <c:y val="3.0257186081694802E-2"/>
                </c:manualLayout>
              </c:layout>
              <c:dLblPos val="r"/>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12-C9B5-45A0-8A40-99D3B1AF1A96}"/>
                </c:ext>
              </c:extLst>
            </c:dLbl>
            <c:spPr>
              <a:noFill/>
              <a:ln>
                <a:noFill/>
              </a:ln>
              <a:effectLst/>
            </c:spPr>
            <c:txPr>
              <a:bodyPr/>
              <a:lstStyle/>
              <a:p>
                <a:pPr>
                  <a:defRPr lang="ja-JP"/>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'Table for graphs'!$AJ$20</c:f>
              <c:numCache>
                <c:formatCode>0.0</c:formatCode>
                <c:ptCount val="1"/>
                <c:pt idx="0">
                  <c:v>1137.4142999999999</c:v>
                </c:pt>
              </c:numCache>
            </c:numRef>
          </c:xVal>
          <c:yVal>
            <c:numRef>
              <c:f>'Table for graphs'!$AM$20</c:f>
              <c:numCache>
                <c:formatCode>0.00</c:formatCode>
                <c:ptCount val="1"/>
                <c:pt idx="0">
                  <c:v>0.92334442852312792</c:v>
                </c:pt>
              </c:numCache>
            </c:numRef>
          </c:yVal>
          <c:smooth val="0"/>
          <c:extLst>
            <c:ext xmlns:c16="http://schemas.microsoft.com/office/drawing/2014/chart" uri="{C3380CC4-5D6E-409C-BE32-E72D297353CC}">
              <c16:uniqueId val="{00000013-C9B5-45A0-8A40-99D3B1AF1A96}"/>
            </c:ext>
          </c:extLst>
        </c:ser>
        <c:ser>
          <c:idx val="11"/>
          <c:order val="11"/>
          <c:tx>
            <c:strRef>
              <c:f>'Table for graphs'!$AF$21</c:f>
              <c:strCache>
                <c:ptCount val="1"/>
                <c:pt idx="0">
                  <c:v>Russia</c:v>
                </c:pt>
              </c:strCache>
            </c:strRef>
          </c:tx>
          <c:marker>
            <c:symbol val="circle"/>
            <c:size val="34"/>
            <c:spPr>
              <a:solidFill>
                <a:srgbClr val="00B050"/>
              </a:solidFill>
            </c:spPr>
          </c:marker>
          <c:dLbls>
            <c:spPr>
              <a:noFill/>
              <a:ln>
                <a:noFill/>
              </a:ln>
              <a:effectLst/>
            </c:spPr>
            <c:txPr>
              <a:bodyPr/>
              <a:lstStyle/>
              <a:p>
                <a:pPr>
                  <a:defRPr lang="ja-JP"/>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0"/>
              </c:ext>
            </c:extLst>
          </c:dLbls>
          <c:xVal>
            <c:numRef>
              <c:f>'Table for graphs'!$AJ$21</c:f>
              <c:numCache>
                <c:formatCode>0.0</c:formatCode>
                <c:ptCount val="1"/>
                <c:pt idx="0">
                  <c:v>9900.1486700000005</c:v>
                </c:pt>
              </c:numCache>
            </c:numRef>
          </c:xVal>
          <c:yVal>
            <c:numRef>
              <c:f>'Table for graphs'!$AM$21</c:f>
              <c:numCache>
                <c:formatCode>0.00</c:formatCode>
                <c:ptCount val="1"/>
                <c:pt idx="0">
                  <c:v>5.6819931259928742E-2</c:v>
                </c:pt>
              </c:numCache>
            </c:numRef>
          </c:yVal>
          <c:smooth val="0"/>
          <c:extLst>
            <c:ext xmlns:c16="http://schemas.microsoft.com/office/drawing/2014/chart" uri="{C3380CC4-5D6E-409C-BE32-E72D297353CC}">
              <c16:uniqueId val="{00000014-C9B5-45A0-8A40-99D3B1AF1A96}"/>
            </c:ext>
          </c:extLst>
        </c:ser>
        <c:ser>
          <c:idx val="12"/>
          <c:order val="12"/>
          <c:tx>
            <c:strRef>
              <c:f>'Table for graphs'!$AF$28</c:f>
              <c:strCache>
                <c:ptCount val="1"/>
                <c:pt idx="0">
                  <c:v>Ukraine</c:v>
                </c:pt>
              </c:strCache>
            </c:strRef>
          </c:tx>
          <c:marker>
            <c:symbol val="circle"/>
            <c:size val="19"/>
            <c:spPr>
              <a:solidFill>
                <a:schemeClr val="tx1">
                  <a:lumMod val="50000"/>
                  <a:lumOff val="50000"/>
                </a:schemeClr>
              </a:solidFill>
            </c:spPr>
          </c:marker>
          <c:dLbls>
            <c:dLbl>
              <c:idx val="0"/>
              <c:layout>
                <c:manualLayout>
                  <c:x val="-4.6886446886447594E-2"/>
                  <c:y val="-3.4291477559254428E-2"/>
                </c:manualLayout>
              </c:layout>
              <c:dLblPos val="r"/>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15-C9B5-45A0-8A40-99D3B1AF1A96}"/>
                </c:ext>
              </c:extLst>
            </c:dLbl>
            <c:spPr>
              <a:noFill/>
              <a:ln>
                <a:noFill/>
              </a:ln>
              <a:effectLst/>
            </c:spPr>
            <c:txPr>
              <a:bodyPr/>
              <a:lstStyle/>
              <a:p>
                <a:pPr>
                  <a:defRPr lang="ja-JP"/>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'Table for graphs'!$AJ$28</c:f>
              <c:numCache>
                <c:formatCode>0.0</c:formatCode>
                <c:ptCount val="1"/>
                <c:pt idx="0">
                  <c:v>4331.7485400000005</c:v>
                </c:pt>
              </c:numCache>
            </c:numRef>
          </c:xVal>
          <c:yVal>
            <c:numRef>
              <c:f>'Table for graphs'!$AM$28</c:f>
              <c:numCache>
                <c:formatCode>0.00</c:formatCode>
                <c:ptCount val="1"/>
                <c:pt idx="0">
                  <c:v>0.13414012761300687</c:v>
                </c:pt>
              </c:numCache>
            </c:numRef>
          </c:yVal>
          <c:smooth val="0"/>
          <c:extLst>
            <c:ext xmlns:c16="http://schemas.microsoft.com/office/drawing/2014/chart" uri="{C3380CC4-5D6E-409C-BE32-E72D297353CC}">
              <c16:uniqueId val="{00000016-C9B5-45A0-8A40-99D3B1AF1A96}"/>
            </c:ext>
          </c:extLst>
        </c:ser>
        <c:ser>
          <c:idx val="13"/>
          <c:order val="13"/>
          <c:tx>
            <c:strRef>
              <c:f>'Table for graphs'!$AF$29</c:f>
              <c:strCache>
                <c:ptCount val="1"/>
                <c:pt idx="0">
                  <c:v>Viet Nam</c:v>
                </c:pt>
              </c:strCache>
            </c:strRef>
          </c:tx>
          <c:marker>
            <c:symbol val="circle"/>
            <c:size val="29"/>
            <c:spPr>
              <a:solidFill>
                <a:schemeClr val="tx1">
                  <a:lumMod val="75000"/>
                  <a:lumOff val="25000"/>
                </a:schemeClr>
              </a:solidFill>
            </c:spPr>
          </c:marker>
          <c:dLbls>
            <c:dLbl>
              <c:idx val="0"/>
              <c:layout>
                <c:manualLayout>
                  <c:x val="-7.3260073260073319E-2"/>
                  <c:y val="-5.0428643469490692E-2"/>
                </c:manualLayout>
              </c:layout>
              <c:dLblPos val="r"/>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17-C9B5-45A0-8A40-99D3B1AF1A96}"/>
                </c:ext>
              </c:extLst>
            </c:dLbl>
            <c:spPr>
              <a:noFill/>
              <a:ln>
                <a:noFill/>
              </a:ln>
              <a:effectLst/>
            </c:spPr>
            <c:txPr>
              <a:bodyPr/>
              <a:lstStyle/>
              <a:p>
                <a:pPr>
                  <a:defRPr lang="ja-JP"/>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'Table for graphs'!$AJ$29</c:f>
              <c:numCache>
                <c:formatCode>0.0</c:formatCode>
                <c:ptCount val="1"/>
                <c:pt idx="0">
                  <c:v>1821.7107000000001</c:v>
                </c:pt>
              </c:numCache>
            </c:numRef>
          </c:xVal>
          <c:yVal>
            <c:numRef>
              <c:f>'Table for graphs'!$AM$29</c:f>
              <c:numCache>
                <c:formatCode>0.00</c:formatCode>
                <c:ptCount val="1"/>
                <c:pt idx="0">
                  <c:v>0.17032441151051633</c:v>
                </c:pt>
              </c:numCache>
            </c:numRef>
          </c:yVal>
          <c:smooth val="0"/>
          <c:extLst>
            <c:ext xmlns:c16="http://schemas.microsoft.com/office/drawing/2014/chart" uri="{C3380CC4-5D6E-409C-BE32-E72D297353CC}">
              <c16:uniqueId val="{00000018-C9B5-45A0-8A40-99D3B1AF1A96}"/>
            </c:ext>
          </c:extLst>
        </c:ser>
        <c:ser>
          <c:idx val="14"/>
          <c:order val="14"/>
          <c:tx>
            <c:strRef>
              <c:f>'Table for graphs'!$AF$5</c:f>
              <c:strCache>
                <c:ptCount val="1"/>
                <c:pt idx="0">
                  <c:v>Botswana</c:v>
                </c:pt>
              </c:strCache>
            </c:strRef>
          </c:tx>
          <c:marker>
            <c:symbol val="circle"/>
            <c:size val="15"/>
            <c:spPr>
              <a:solidFill>
                <a:schemeClr val="accent1">
                  <a:lumMod val="50000"/>
                </a:schemeClr>
              </a:solidFill>
            </c:spPr>
          </c:marker>
          <c:dLbls>
            <c:spPr>
              <a:noFill/>
              <a:ln>
                <a:noFill/>
              </a:ln>
              <a:effectLst/>
            </c:spPr>
            <c:txPr>
              <a:bodyPr/>
              <a:lstStyle/>
              <a:p>
                <a:pPr>
                  <a:defRPr lang="ja-JP"/>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0"/>
              </c:ext>
            </c:extLst>
          </c:dLbls>
          <c:xVal>
            <c:numRef>
              <c:f>'Table for graphs'!$AJ$5</c:f>
              <c:numCache>
                <c:formatCode>0.0</c:formatCode>
                <c:ptCount val="1"/>
                <c:pt idx="0">
                  <c:v>11983.82337</c:v>
                </c:pt>
              </c:numCache>
            </c:numRef>
          </c:xVal>
          <c:yVal>
            <c:numRef>
              <c:f>'Table for graphs'!$AM$5</c:f>
              <c:numCache>
                <c:formatCode>0.00</c:formatCode>
                <c:ptCount val="1"/>
                <c:pt idx="0">
                  <c:v>0.57133595835327977</c:v>
                </c:pt>
              </c:numCache>
            </c:numRef>
          </c:yVal>
          <c:smooth val="0"/>
          <c:extLst>
            <c:ext xmlns:c16="http://schemas.microsoft.com/office/drawing/2014/chart" uri="{C3380CC4-5D6E-409C-BE32-E72D297353CC}">
              <c16:uniqueId val="{00000019-C9B5-45A0-8A40-99D3B1AF1A96}"/>
            </c:ext>
          </c:extLst>
        </c:ser>
        <c:dLbls>
          <c:showLegendKey val="0"/>
          <c:showVal val="1"/>
          <c:showCatName val="0"/>
          <c:showSerName val="0"/>
          <c:showPercent val="0"/>
          <c:showBubbleSize val="0"/>
        </c:dLbls>
        <c:axId val="70981504"/>
        <c:axId val="70995968"/>
      </c:scatterChart>
      <c:valAx>
        <c:axId val="70981504"/>
        <c:scaling>
          <c:orientation val="minMax"/>
        </c:scaling>
        <c:delete val="0"/>
        <c:axPos val="b"/>
        <c:title>
          <c:tx>
            <c:rich>
              <a:bodyPr/>
              <a:lstStyle/>
              <a:p>
                <a:pPr>
                  <a:defRPr lang="ja-JP" sz="1000" b="1" i="0" u="none" strike="noStrike" baseline="0">
                    <a:solidFill>
                      <a:srgbClr val="000000"/>
                    </a:solidFill>
                    <a:latin typeface="Calibri"/>
                    <a:ea typeface="Calibri"/>
                    <a:cs typeface="Calibri"/>
                  </a:defRPr>
                </a:pPr>
                <a:r>
                  <a:rPr lang="en-US" dirty="0"/>
                  <a:t>GDP per</a:t>
                </a:r>
                <a:r>
                  <a:rPr lang="en-US" baseline="0" dirty="0"/>
                  <a:t> Capita</a:t>
                </a:r>
                <a:endParaRPr lang="en-US" dirty="0"/>
              </a:p>
            </c:rich>
          </c:tx>
          <c:layout/>
          <c:overlay val="0"/>
        </c:title>
        <c:numFmt formatCode="0.0" sourceLinked="1"/>
        <c:majorTickMark val="out"/>
        <c:minorTickMark val="none"/>
        <c:tickLblPos val="nextTo"/>
        <c:txPr>
          <a:bodyPr rot="0" vert="horz"/>
          <a:lstStyle/>
          <a:p>
            <a:pPr>
              <a:defRPr lang="ja-JP" sz="1000" b="0" i="0" u="none" strike="noStrike" baseline="0">
                <a:solidFill>
                  <a:srgbClr val="000000"/>
                </a:solidFill>
                <a:latin typeface="Calibri"/>
                <a:ea typeface="Calibri"/>
                <a:cs typeface="Calibri"/>
              </a:defRPr>
            </a:pPr>
            <a:endParaRPr lang="en-US"/>
          </a:p>
        </c:txPr>
        <c:crossAx val="70995968"/>
        <c:crosses val="autoZero"/>
        <c:crossBetween val="midCat"/>
      </c:valAx>
      <c:valAx>
        <c:axId val="70995968"/>
        <c:scaling>
          <c:orientation val="minMax"/>
        </c:scaling>
        <c:delete val="0"/>
        <c:axPos val="l"/>
        <c:majorGridlines/>
        <c:title>
          <c:tx>
            <c:rich>
              <a:bodyPr rot="-5400000" vert="horz"/>
              <a:lstStyle/>
              <a:p>
                <a:pPr algn="ctr">
                  <a:defRPr lang="ja-JP" sz="1000" b="1" i="0" u="none" strike="noStrike" baseline="0">
                    <a:solidFill>
                      <a:srgbClr val="000000"/>
                    </a:solidFill>
                    <a:latin typeface="Calibri"/>
                    <a:ea typeface="Calibri"/>
                    <a:cs typeface="Calibri"/>
                  </a:defRPr>
                </a:pPr>
                <a:r>
                  <a:rPr lang="en-US" sz="1100" b="1" i="0" baseline="0" dirty="0"/>
                  <a:t>AIDS </a:t>
                </a:r>
                <a:r>
                  <a:rPr lang="en-US" sz="1100" b="1" i="0" baseline="0" dirty="0" smtClean="0"/>
                  <a:t>Spending </a:t>
                </a:r>
                <a:r>
                  <a:rPr lang="en-US" sz="1100" b="1" i="0" baseline="0" dirty="0"/>
                  <a:t>% of GDP</a:t>
                </a:r>
                <a:endParaRPr lang="en-US" sz="1100" dirty="0"/>
              </a:p>
            </c:rich>
          </c:tx>
          <c:layout/>
          <c:overlay val="0"/>
        </c:title>
        <c:numFmt formatCode="0.00" sourceLinked="1"/>
        <c:majorTickMark val="out"/>
        <c:minorTickMark val="none"/>
        <c:tickLblPos val="nextTo"/>
        <c:txPr>
          <a:bodyPr/>
          <a:lstStyle/>
          <a:p>
            <a:pPr>
              <a:defRPr lang="ja-JP"/>
            </a:pPr>
            <a:endParaRPr lang="en-US"/>
          </a:p>
        </c:txPr>
        <c:crossAx val="70981504"/>
        <c:crosses val="autoZero"/>
        <c:crossBetween val="midCat"/>
      </c:valAx>
    </c:plotArea>
    <c:legend>
      <c:legendPos val="r"/>
      <c:layout/>
      <c:overlay val="0"/>
      <c:txPr>
        <a:bodyPr/>
        <a:lstStyle/>
        <a:p>
          <a:pPr>
            <a:defRPr lang="ja-JP"/>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423980243923"/>
          <c:y val="2.3556479411883099E-2"/>
          <c:w val="0.87770040034267705"/>
          <c:h val="0.85597311699673895"/>
        </c:manualLayout>
      </c:layout>
      <c:barChart>
        <c:barDir val="col"/>
        <c:grouping val="stacked"/>
        <c:varyColors val="0"/>
        <c:ser>
          <c:idx val="0"/>
          <c:order val="0"/>
          <c:spPr>
            <a:noFill/>
            <a:ln>
              <a:noFill/>
            </a:ln>
            <a:effectLst/>
          </c:spPr>
          <c:invertIfNegative val="0"/>
          <c:val>
            <c:numRef>
              <c:f>boxplots!$C$17:$L$17</c:f>
              <c:numCache>
                <c:formatCode>General</c:formatCode>
                <c:ptCount val="10"/>
                <c:pt idx="0">
                  <c:v>0.14199999999999999</c:v>
                </c:pt>
                <c:pt idx="1">
                  <c:v>6.9000000000000006E-2</c:v>
                </c:pt>
                <c:pt idx="2">
                  <c:v>0.10100000000000001</c:v>
                </c:pt>
                <c:pt idx="3">
                  <c:v>4.9000000000000002E-2</c:v>
                </c:pt>
                <c:pt idx="4">
                  <c:v>0.20300000000000001</c:v>
                </c:pt>
                <c:pt idx="5">
                  <c:v>0.107</c:v>
                </c:pt>
                <c:pt idx="6">
                  <c:v>0.28999999999999998</c:v>
                </c:pt>
                <c:pt idx="7">
                  <c:v>0.22500000000000001</c:v>
                </c:pt>
                <c:pt idx="8">
                  <c:v>0.38500000000000001</c:v>
                </c:pt>
                <c:pt idx="9">
                  <c:v>0.254</c:v>
                </c:pt>
              </c:numCache>
            </c:numRef>
          </c:val>
          <c:extLst>
            <c:ext xmlns:c16="http://schemas.microsoft.com/office/drawing/2014/chart" uri="{C3380CC4-5D6E-409C-BE32-E72D297353CC}">
              <c16:uniqueId val="{00000000-1B51-4BA9-B607-DEAFFC5D2A9B}"/>
            </c:ext>
          </c:extLst>
        </c:ser>
        <c:ser>
          <c:idx val="1"/>
          <c:order val="1"/>
          <c:spPr>
            <a:noFill/>
            <a:ln>
              <a:noFill/>
            </a:ln>
            <a:effectLst/>
          </c:spPr>
          <c:invertIfNegative val="0"/>
          <c:errBars>
            <c:errBarType val="minus"/>
            <c:errValType val="cust"/>
            <c:noEndCap val="1"/>
            <c:plus>
              <c:numRef>
                <c:f>boxplots!$C$18:$L$18</c:f>
                <c:numCache>
                  <c:formatCode>General</c:formatCode>
                  <c:ptCount val="10"/>
                  <c:pt idx="0">
                    <c:v>0.107</c:v>
                  </c:pt>
                  <c:pt idx="1">
                    <c:v>0.11700000000000001</c:v>
                  </c:pt>
                  <c:pt idx="2">
                    <c:v>3.6999999999999998E-2</c:v>
                  </c:pt>
                  <c:pt idx="3">
                    <c:v>3.2000000000000001E-2</c:v>
                  </c:pt>
                  <c:pt idx="4">
                    <c:v>7.8E-2</c:v>
                  </c:pt>
                  <c:pt idx="5">
                    <c:v>7.3999999999999996E-2</c:v>
                  </c:pt>
                  <c:pt idx="6">
                    <c:v>0.113</c:v>
                  </c:pt>
                  <c:pt idx="7">
                    <c:v>6.4000000000000001E-2</c:v>
                  </c:pt>
                  <c:pt idx="8">
                    <c:v>7.4999999999999997E-2</c:v>
                  </c:pt>
                  <c:pt idx="9">
                    <c:v>7.0000000000000007E-2</c:v>
                  </c:pt>
                </c:numCache>
              </c:numRef>
            </c:plus>
            <c:minus>
              <c:numRef>
                <c:f>boxplots!$C$18:$L$18</c:f>
                <c:numCache>
                  <c:formatCode>General</c:formatCode>
                  <c:ptCount val="10"/>
                  <c:pt idx="0">
                    <c:v>0.107</c:v>
                  </c:pt>
                  <c:pt idx="1">
                    <c:v>0.11700000000000001</c:v>
                  </c:pt>
                  <c:pt idx="2">
                    <c:v>3.6999999999999998E-2</c:v>
                  </c:pt>
                  <c:pt idx="3">
                    <c:v>3.2000000000000001E-2</c:v>
                  </c:pt>
                  <c:pt idx="4">
                    <c:v>7.8E-2</c:v>
                  </c:pt>
                  <c:pt idx="5">
                    <c:v>7.3999999999999996E-2</c:v>
                  </c:pt>
                  <c:pt idx="6">
                    <c:v>0.113</c:v>
                  </c:pt>
                  <c:pt idx="7">
                    <c:v>6.4000000000000001E-2</c:v>
                  </c:pt>
                  <c:pt idx="8">
                    <c:v>7.4999999999999997E-2</c:v>
                  </c:pt>
                  <c:pt idx="9">
                    <c:v>7.0000000000000007E-2</c:v>
                  </c:pt>
                </c:numCache>
              </c:numRef>
            </c:minus>
            <c:spPr>
              <a:noFill/>
              <a:ln w="12700" cap="flat" cmpd="sng" algn="ctr">
                <a:solidFill>
                  <a:schemeClr val="tx1"/>
                </a:solidFill>
                <a:round/>
              </a:ln>
              <a:effectLst/>
            </c:spPr>
          </c:errBars>
          <c:val>
            <c:numRef>
              <c:f>boxplots!$C$18:$L$18</c:f>
              <c:numCache>
                <c:formatCode>General</c:formatCode>
                <c:ptCount val="10"/>
                <c:pt idx="0">
                  <c:v>0.107</c:v>
                </c:pt>
                <c:pt idx="1">
                  <c:v>0.11700000000000001</c:v>
                </c:pt>
                <c:pt idx="2">
                  <c:v>3.6999999999999998E-2</c:v>
                </c:pt>
                <c:pt idx="3">
                  <c:v>3.2000000000000001E-2</c:v>
                </c:pt>
                <c:pt idx="4">
                  <c:v>7.8E-2</c:v>
                </c:pt>
                <c:pt idx="5">
                  <c:v>7.3999999999999996E-2</c:v>
                </c:pt>
                <c:pt idx="6">
                  <c:v>0.113</c:v>
                </c:pt>
                <c:pt idx="7">
                  <c:v>6.4000000000000001E-2</c:v>
                </c:pt>
                <c:pt idx="8">
                  <c:v>7.4999999999999997E-2</c:v>
                </c:pt>
                <c:pt idx="9">
                  <c:v>7.0000000000000007E-2</c:v>
                </c:pt>
              </c:numCache>
            </c:numRef>
          </c:val>
          <c:extLst>
            <c:ext xmlns:c16="http://schemas.microsoft.com/office/drawing/2014/chart" uri="{C3380CC4-5D6E-409C-BE32-E72D297353CC}">
              <c16:uniqueId val="{00000001-1B51-4BA9-B607-DEAFFC5D2A9B}"/>
            </c:ext>
          </c:extLst>
        </c:ser>
        <c:ser>
          <c:idx val="2"/>
          <c:order val="2"/>
          <c:spPr>
            <a:noFill/>
            <a:ln>
              <a:solidFill>
                <a:schemeClr val="tx1"/>
              </a:solidFill>
            </a:ln>
            <a:effectLst/>
          </c:spPr>
          <c:invertIfNegative val="0"/>
          <c:dPt>
            <c:idx val="1"/>
            <c:invertIfNegative val="0"/>
            <c:bubble3D val="0"/>
            <c:spPr>
              <a:solidFill>
                <a:schemeClr val="bg1">
                  <a:lumMod val="50000"/>
                </a:schemeClr>
              </a:solidFill>
              <a:ln>
                <a:solidFill>
                  <a:schemeClr val="tx1"/>
                </a:solidFill>
              </a:ln>
              <a:effectLst/>
            </c:spPr>
            <c:extLst>
              <c:ext xmlns:c16="http://schemas.microsoft.com/office/drawing/2014/chart" uri="{C3380CC4-5D6E-409C-BE32-E72D297353CC}">
                <c16:uniqueId val="{00000003-1B51-4BA9-B607-DEAFFC5D2A9B}"/>
              </c:ext>
            </c:extLst>
          </c:dPt>
          <c:dPt>
            <c:idx val="3"/>
            <c:invertIfNegative val="0"/>
            <c:bubble3D val="0"/>
            <c:spPr>
              <a:solidFill>
                <a:schemeClr val="bg1">
                  <a:lumMod val="50000"/>
                </a:schemeClr>
              </a:solidFill>
              <a:ln>
                <a:solidFill>
                  <a:schemeClr val="tx1"/>
                </a:solidFill>
              </a:ln>
              <a:effectLst/>
            </c:spPr>
            <c:extLst>
              <c:ext xmlns:c16="http://schemas.microsoft.com/office/drawing/2014/chart" uri="{C3380CC4-5D6E-409C-BE32-E72D297353CC}">
                <c16:uniqueId val="{00000005-1B51-4BA9-B607-DEAFFC5D2A9B}"/>
              </c:ext>
            </c:extLst>
          </c:dPt>
          <c:dPt>
            <c:idx val="5"/>
            <c:invertIfNegative val="0"/>
            <c:bubble3D val="0"/>
            <c:spPr>
              <a:solidFill>
                <a:schemeClr val="bg1">
                  <a:lumMod val="50000"/>
                </a:schemeClr>
              </a:solidFill>
              <a:ln>
                <a:solidFill>
                  <a:schemeClr val="tx1"/>
                </a:solidFill>
              </a:ln>
              <a:effectLst/>
            </c:spPr>
            <c:extLst>
              <c:ext xmlns:c16="http://schemas.microsoft.com/office/drawing/2014/chart" uri="{C3380CC4-5D6E-409C-BE32-E72D297353CC}">
                <c16:uniqueId val="{00000007-1B51-4BA9-B607-DEAFFC5D2A9B}"/>
              </c:ext>
            </c:extLst>
          </c:dPt>
          <c:dPt>
            <c:idx val="7"/>
            <c:invertIfNegative val="0"/>
            <c:bubble3D val="0"/>
            <c:spPr>
              <a:solidFill>
                <a:schemeClr val="bg1">
                  <a:lumMod val="50000"/>
                </a:schemeClr>
              </a:solidFill>
              <a:ln>
                <a:solidFill>
                  <a:schemeClr val="tx1"/>
                </a:solidFill>
              </a:ln>
              <a:effectLst/>
            </c:spPr>
            <c:extLst>
              <c:ext xmlns:c16="http://schemas.microsoft.com/office/drawing/2014/chart" uri="{C3380CC4-5D6E-409C-BE32-E72D297353CC}">
                <c16:uniqueId val="{00000009-1B51-4BA9-B607-DEAFFC5D2A9B}"/>
              </c:ext>
            </c:extLst>
          </c:dPt>
          <c:dPt>
            <c:idx val="9"/>
            <c:invertIfNegative val="0"/>
            <c:bubble3D val="0"/>
            <c:spPr>
              <a:solidFill>
                <a:schemeClr val="bg1">
                  <a:lumMod val="50000"/>
                </a:schemeClr>
              </a:solidFill>
              <a:ln>
                <a:solidFill>
                  <a:schemeClr val="tx1"/>
                </a:solidFill>
              </a:ln>
              <a:effectLst/>
            </c:spPr>
            <c:extLst>
              <c:ext xmlns:c16="http://schemas.microsoft.com/office/drawing/2014/chart" uri="{C3380CC4-5D6E-409C-BE32-E72D297353CC}">
                <c16:uniqueId val="{0000000B-1B51-4BA9-B607-DEAFFC5D2A9B}"/>
              </c:ext>
            </c:extLst>
          </c:dPt>
          <c:val>
            <c:numRef>
              <c:f>boxplots!$C$19:$L$19</c:f>
              <c:numCache>
                <c:formatCode>General</c:formatCode>
                <c:ptCount val="10"/>
                <c:pt idx="0">
                  <c:v>8.5999999999999993E-2</c:v>
                </c:pt>
                <c:pt idx="1">
                  <c:v>4.7E-2</c:v>
                </c:pt>
                <c:pt idx="2">
                  <c:v>2.7E-2</c:v>
                </c:pt>
                <c:pt idx="3">
                  <c:v>1.7999999999999999E-2</c:v>
                </c:pt>
                <c:pt idx="4">
                  <c:v>5.5E-2</c:v>
                </c:pt>
                <c:pt idx="5">
                  <c:v>2.9000000000000001E-2</c:v>
                </c:pt>
                <c:pt idx="6">
                  <c:v>4.2000000000000003E-2</c:v>
                </c:pt>
                <c:pt idx="7">
                  <c:v>3.5999999999999997E-2</c:v>
                </c:pt>
                <c:pt idx="8">
                  <c:v>4.7E-2</c:v>
                </c:pt>
                <c:pt idx="9">
                  <c:v>3.7999999999999999E-2</c:v>
                </c:pt>
              </c:numCache>
            </c:numRef>
          </c:val>
          <c:extLst>
            <c:ext xmlns:c16="http://schemas.microsoft.com/office/drawing/2014/chart" uri="{C3380CC4-5D6E-409C-BE32-E72D297353CC}">
              <c16:uniqueId val="{0000000C-1B51-4BA9-B607-DEAFFC5D2A9B}"/>
            </c:ext>
          </c:extLst>
        </c:ser>
        <c:ser>
          <c:idx val="3"/>
          <c:order val="3"/>
          <c:spPr>
            <a:noFill/>
            <a:ln>
              <a:solidFill>
                <a:schemeClr val="tx1"/>
              </a:solidFill>
            </a:ln>
            <a:effectLst/>
          </c:spPr>
          <c:invertIfNegative val="0"/>
          <c:dPt>
            <c:idx val="1"/>
            <c:invertIfNegative val="0"/>
            <c:bubble3D val="0"/>
            <c:spPr>
              <a:solidFill>
                <a:schemeClr val="bg1">
                  <a:lumMod val="50000"/>
                </a:schemeClr>
              </a:solidFill>
              <a:ln>
                <a:solidFill>
                  <a:schemeClr val="tx1"/>
                </a:solidFill>
              </a:ln>
              <a:effectLst/>
            </c:spPr>
            <c:extLst>
              <c:ext xmlns:c16="http://schemas.microsoft.com/office/drawing/2014/chart" uri="{C3380CC4-5D6E-409C-BE32-E72D297353CC}">
                <c16:uniqueId val="{0000000E-1B51-4BA9-B607-DEAFFC5D2A9B}"/>
              </c:ext>
            </c:extLst>
          </c:dPt>
          <c:dPt>
            <c:idx val="3"/>
            <c:invertIfNegative val="0"/>
            <c:bubble3D val="0"/>
            <c:spPr>
              <a:solidFill>
                <a:schemeClr val="bg1">
                  <a:lumMod val="50000"/>
                </a:schemeClr>
              </a:solidFill>
              <a:ln>
                <a:solidFill>
                  <a:schemeClr val="tx1"/>
                </a:solidFill>
              </a:ln>
              <a:effectLst/>
            </c:spPr>
            <c:extLst>
              <c:ext xmlns:c16="http://schemas.microsoft.com/office/drawing/2014/chart" uri="{C3380CC4-5D6E-409C-BE32-E72D297353CC}">
                <c16:uniqueId val="{00000010-1B51-4BA9-B607-DEAFFC5D2A9B}"/>
              </c:ext>
            </c:extLst>
          </c:dPt>
          <c:dPt>
            <c:idx val="5"/>
            <c:invertIfNegative val="0"/>
            <c:bubble3D val="0"/>
            <c:spPr>
              <a:solidFill>
                <a:schemeClr val="bg1">
                  <a:lumMod val="50000"/>
                </a:schemeClr>
              </a:solidFill>
              <a:ln>
                <a:solidFill>
                  <a:schemeClr val="tx1"/>
                </a:solidFill>
              </a:ln>
              <a:effectLst/>
            </c:spPr>
            <c:extLst>
              <c:ext xmlns:c16="http://schemas.microsoft.com/office/drawing/2014/chart" uri="{C3380CC4-5D6E-409C-BE32-E72D297353CC}">
                <c16:uniqueId val="{00000012-1B51-4BA9-B607-DEAFFC5D2A9B}"/>
              </c:ext>
            </c:extLst>
          </c:dPt>
          <c:dPt>
            <c:idx val="7"/>
            <c:invertIfNegative val="0"/>
            <c:bubble3D val="0"/>
            <c:spPr>
              <a:solidFill>
                <a:schemeClr val="bg1">
                  <a:lumMod val="50000"/>
                </a:schemeClr>
              </a:solidFill>
              <a:ln>
                <a:solidFill>
                  <a:schemeClr val="tx1"/>
                </a:solidFill>
              </a:ln>
              <a:effectLst/>
            </c:spPr>
            <c:extLst>
              <c:ext xmlns:c16="http://schemas.microsoft.com/office/drawing/2014/chart" uri="{C3380CC4-5D6E-409C-BE32-E72D297353CC}">
                <c16:uniqueId val="{00000014-1B51-4BA9-B607-DEAFFC5D2A9B}"/>
              </c:ext>
            </c:extLst>
          </c:dPt>
          <c:dPt>
            <c:idx val="9"/>
            <c:invertIfNegative val="0"/>
            <c:bubble3D val="0"/>
            <c:spPr>
              <a:solidFill>
                <a:schemeClr val="bg1">
                  <a:lumMod val="50000"/>
                </a:schemeClr>
              </a:solidFill>
              <a:ln>
                <a:solidFill>
                  <a:schemeClr val="tx1"/>
                </a:solidFill>
              </a:ln>
              <a:effectLst/>
            </c:spPr>
            <c:extLst>
              <c:ext xmlns:c16="http://schemas.microsoft.com/office/drawing/2014/chart" uri="{C3380CC4-5D6E-409C-BE32-E72D297353CC}">
                <c16:uniqueId val="{00000016-1B51-4BA9-B607-DEAFFC5D2A9B}"/>
              </c:ext>
            </c:extLst>
          </c:dPt>
          <c:val>
            <c:numRef>
              <c:f>boxplots!$C$20:$L$20</c:f>
              <c:numCache>
                <c:formatCode>General</c:formatCode>
                <c:ptCount val="10"/>
                <c:pt idx="0">
                  <c:v>7.0999999999999994E-2</c:v>
                </c:pt>
                <c:pt idx="1">
                  <c:v>3.6999999999999998E-2</c:v>
                </c:pt>
                <c:pt idx="2">
                  <c:v>2.4E-2</c:v>
                </c:pt>
                <c:pt idx="3">
                  <c:v>1.7000000000000001E-2</c:v>
                </c:pt>
                <c:pt idx="4">
                  <c:v>4.1000000000000002E-2</c:v>
                </c:pt>
                <c:pt idx="5">
                  <c:v>3.1E-2</c:v>
                </c:pt>
                <c:pt idx="6">
                  <c:v>4.8000000000000001E-2</c:v>
                </c:pt>
                <c:pt idx="7">
                  <c:v>2.1999999999999999E-2</c:v>
                </c:pt>
                <c:pt idx="8">
                  <c:v>3.6999999999999998E-2</c:v>
                </c:pt>
                <c:pt idx="9">
                  <c:v>3.5000000000000003E-2</c:v>
                </c:pt>
              </c:numCache>
            </c:numRef>
          </c:val>
          <c:extLst>
            <c:ext xmlns:c16="http://schemas.microsoft.com/office/drawing/2014/chart" uri="{C3380CC4-5D6E-409C-BE32-E72D297353CC}">
              <c16:uniqueId val="{00000017-1B51-4BA9-B607-DEAFFC5D2A9B}"/>
            </c:ext>
          </c:extLst>
        </c:ser>
        <c:ser>
          <c:idx val="4"/>
          <c:order val="4"/>
          <c:spPr>
            <a:noFill/>
            <a:ln>
              <a:noFill/>
            </a:ln>
            <a:effectLst/>
          </c:spPr>
          <c:invertIfNegative val="0"/>
          <c:errBars>
            <c:errBarType val="minus"/>
            <c:errValType val="cust"/>
            <c:noEndCap val="1"/>
            <c:plus>
              <c:numRef>
                <c:f>boxplots!$C$21:$L$21</c:f>
                <c:numCache>
                  <c:formatCode>General</c:formatCode>
                  <c:ptCount val="10"/>
                  <c:pt idx="0">
                    <c:v>8.4000000000000005E-2</c:v>
                  </c:pt>
                  <c:pt idx="1">
                    <c:v>5.7000000000000002E-2</c:v>
                  </c:pt>
                  <c:pt idx="2">
                    <c:v>5.2999999999999999E-2</c:v>
                  </c:pt>
                  <c:pt idx="3">
                    <c:v>1.7000000000000001E-2</c:v>
                  </c:pt>
                  <c:pt idx="4">
                    <c:v>9.5999999999999905E-2</c:v>
                  </c:pt>
                  <c:pt idx="5">
                    <c:v>4.5999999999999999E-2</c:v>
                  </c:pt>
                  <c:pt idx="6">
                    <c:v>7.9000000000000098E-2</c:v>
                  </c:pt>
                  <c:pt idx="7">
                    <c:v>4.3999999999999997E-2</c:v>
                  </c:pt>
                  <c:pt idx="8">
                    <c:v>8.5000000000000006E-2</c:v>
                  </c:pt>
                  <c:pt idx="9">
                    <c:v>0.05</c:v>
                  </c:pt>
                </c:numCache>
              </c:numRef>
            </c:plus>
            <c:minus>
              <c:numRef>
                <c:f>boxplots!$C$21:$L$21</c:f>
                <c:numCache>
                  <c:formatCode>General</c:formatCode>
                  <c:ptCount val="10"/>
                  <c:pt idx="0">
                    <c:v>8.4000000000000005E-2</c:v>
                  </c:pt>
                  <c:pt idx="1">
                    <c:v>5.7000000000000002E-2</c:v>
                  </c:pt>
                  <c:pt idx="2">
                    <c:v>5.2999999999999999E-2</c:v>
                  </c:pt>
                  <c:pt idx="3">
                    <c:v>1.7000000000000001E-2</c:v>
                  </c:pt>
                  <c:pt idx="4">
                    <c:v>9.5999999999999905E-2</c:v>
                  </c:pt>
                  <c:pt idx="5">
                    <c:v>4.5999999999999999E-2</c:v>
                  </c:pt>
                  <c:pt idx="6">
                    <c:v>7.9000000000000098E-2</c:v>
                  </c:pt>
                  <c:pt idx="7">
                    <c:v>4.3999999999999997E-2</c:v>
                  </c:pt>
                  <c:pt idx="8">
                    <c:v>8.5000000000000006E-2</c:v>
                  </c:pt>
                  <c:pt idx="9">
                    <c:v>0.05</c:v>
                  </c:pt>
                </c:numCache>
              </c:numRef>
            </c:minus>
            <c:spPr>
              <a:noFill/>
              <a:ln w="12700" cap="flat" cmpd="sng" algn="ctr">
                <a:solidFill>
                  <a:schemeClr val="tx1"/>
                </a:solidFill>
                <a:round/>
              </a:ln>
              <a:effectLst/>
            </c:spPr>
          </c:errBars>
          <c:val>
            <c:numRef>
              <c:f>boxplots!$C$21:$L$21</c:f>
              <c:numCache>
                <c:formatCode>General</c:formatCode>
                <c:ptCount val="10"/>
                <c:pt idx="0">
                  <c:v>8.4000000000000005E-2</c:v>
                </c:pt>
                <c:pt idx="1">
                  <c:v>5.7000000000000002E-2</c:v>
                </c:pt>
                <c:pt idx="2">
                  <c:v>5.2999999999999999E-2</c:v>
                </c:pt>
                <c:pt idx="3">
                  <c:v>1.7000000000000001E-2</c:v>
                </c:pt>
                <c:pt idx="4">
                  <c:v>9.5999999999999905E-2</c:v>
                </c:pt>
                <c:pt idx="5">
                  <c:v>4.5999999999999999E-2</c:v>
                </c:pt>
                <c:pt idx="6">
                  <c:v>7.9000000000000098E-2</c:v>
                </c:pt>
                <c:pt idx="7">
                  <c:v>4.3999999999999997E-2</c:v>
                </c:pt>
                <c:pt idx="8">
                  <c:v>8.5000000000000006E-2</c:v>
                </c:pt>
                <c:pt idx="9">
                  <c:v>0.05</c:v>
                </c:pt>
              </c:numCache>
            </c:numRef>
          </c:val>
          <c:extLst>
            <c:ext xmlns:c16="http://schemas.microsoft.com/office/drawing/2014/chart" uri="{C3380CC4-5D6E-409C-BE32-E72D297353CC}">
              <c16:uniqueId val="{00000018-1B51-4BA9-B607-DEAFFC5D2A9B}"/>
            </c:ext>
          </c:extLst>
        </c:ser>
        <c:dLbls>
          <c:showLegendKey val="0"/>
          <c:showVal val="0"/>
          <c:showCatName val="0"/>
          <c:showSerName val="0"/>
          <c:showPercent val="0"/>
          <c:showBubbleSize val="0"/>
        </c:dLbls>
        <c:gapWidth val="150"/>
        <c:overlap val="100"/>
        <c:axId val="132069656"/>
        <c:axId val="132070048"/>
      </c:barChart>
      <c:catAx>
        <c:axId val="132069656"/>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noFill/>
                <a:latin typeface="+mn-lt"/>
                <a:ea typeface="+mn-ea"/>
                <a:cs typeface="+mn-cs"/>
              </a:defRPr>
            </a:pPr>
            <a:endParaRPr lang="en-US"/>
          </a:p>
        </c:txPr>
        <c:crossAx val="132070048"/>
        <c:crosses val="autoZero"/>
        <c:auto val="1"/>
        <c:lblAlgn val="ctr"/>
        <c:lblOffset val="100"/>
        <c:tickMarkSkip val="2"/>
        <c:noMultiLvlLbl val="0"/>
      </c:catAx>
      <c:valAx>
        <c:axId val="132070048"/>
        <c:scaling>
          <c:orientation val="minMax"/>
          <c:max val="0.7"/>
          <c:min val="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20696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52C9C0-F9A7-4C6D-8B79-7F5BAC870C0F}"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en-ZA"/>
        </a:p>
      </dgm:t>
    </dgm:pt>
    <dgm:pt modelId="{1FA927CC-AD84-4913-B0F2-FBBB81510BD5}">
      <dgm:prSet phldrT="[Text]" custT="1"/>
      <dgm:spPr/>
      <dgm:t>
        <a:bodyPr/>
        <a:lstStyle/>
        <a:p>
          <a:r>
            <a:rPr lang="en-ZA" sz="2000" b="0" dirty="0">
              <a:latin typeface="Arial Nova" panose="020B0504020202020204"/>
              <a:cs typeface="Arial" panose="020B0604020202020204" pitchFamily="34" charset="0"/>
            </a:rPr>
            <a:t>HIV testing</a:t>
          </a:r>
        </a:p>
      </dgm:t>
    </dgm:pt>
    <dgm:pt modelId="{4557FE4E-D580-4BCA-B080-B3661FCA3975}" type="parTrans" cxnId="{C2902664-69FD-4E9C-9BA7-E06E7AC6850A}">
      <dgm:prSet/>
      <dgm:spPr/>
      <dgm:t>
        <a:bodyPr/>
        <a:lstStyle/>
        <a:p>
          <a:endParaRPr lang="en-ZA"/>
        </a:p>
      </dgm:t>
    </dgm:pt>
    <dgm:pt modelId="{2E34C4E3-CC49-48EC-8CF3-9CF8AA3E7875}" type="sibTrans" cxnId="{C2902664-69FD-4E9C-9BA7-E06E7AC6850A}">
      <dgm:prSet/>
      <dgm:spPr/>
      <dgm:t>
        <a:bodyPr/>
        <a:lstStyle/>
        <a:p>
          <a:endParaRPr lang="en-ZA"/>
        </a:p>
      </dgm:t>
    </dgm:pt>
    <dgm:pt modelId="{EE219BDD-D7D3-4A08-A1BF-67E97644E8F1}">
      <dgm:prSet phldrT="[Text]" custT="1"/>
      <dgm:spPr/>
      <dgm:t>
        <a:bodyPr/>
        <a:lstStyle/>
        <a:p>
          <a:r>
            <a:rPr lang="en-GB" sz="1400" dirty="0">
              <a:latin typeface="Arial Nova" panose="020B0504020202020204"/>
              <a:cs typeface="Arial" panose="020B0604020202020204" pitchFamily="34" charset="0"/>
            </a:rPr>
            <a:t>IPV was associated with inability to access care and treatment.</a:t>
          </a:r>
          <a:endParaRPr lang="en-ZA" sz="1400" dirty="0">
            <a:latin typeface="Arial Nova" panose="020B0504020202020204"/>
            <a:cs typeface="Arial" panose="020B0604020202020204" pitchFamily="34" charset="0"/>
          </a:endParaRPr>
        </a:p>
      </dgm:t>
    </dgm:pt>
    <dgm:pt modelId="{9791791A-6519-439E-8344-38C429BD01D7}" type="parTrans" cxnId="{72351B5B-6521-4877-B21C-613648E4BA45}">
      <dgm:prSet/>
      <dgm:spPr/>
      <dgm:t>
        <a:bodyPr/>
        <a:lstStyle/>
        <a:p>
          <a:endParaRPr lang="en-ZA"/>
        </a:p>
      </dgm:t>
    </dgm:pt>
    <dgm:pt modelId="{D66B1EA4-2C76-49E6-8FF1-3054E13F26D7}" type="sibTrans" cxnId="{72351B5B-6521-4877-B21C-613648E4BA45}">
      <dgm:prSet/>
      <dgm:spPr/>
      <dgm:t>
        <a:bodyPr/>
        <a:lstStyle/>
        <a:p>
          <a:endParaRPr lang="en-ZA"/>
        </a:p>
      </dgm:t>
    </dgm:pt>
    <dgm:pt modelId="{3E2BDB26-BE40-42F2-9116-80338FF9EB30}">
      <dgm:prSet phldrT="[Text]" custT="1"/>
      <dgm:spPr/>
      <dgm:t>
        <a:bodyPr/>
        <a:lstStyle/>
        <a:p>
          <a:r>
            <a:rPr lang="en-ZA" sz="2000" dirty="0">
              <a:latin typeface="Arial Nova" panose="020B0504020202020204"/>
              <a:cs typeface="Arial" panose="020B0604020202020204" pitchFamily="34" charset="0"/>
            </a:rPr>
            <a:t>Viral load suppression</a:t>
          </a:r>
        </a:p>
      </dgm:t>
    </dgm:pt>
    <dgm:pt modelId="{6E9496CF-7928-48A9-8160-0A665EE53328}" type="parTrans" cxnId="{4B26A107-9C78-4AF4-B83F-9639D657F9B5}">
      <dgm:prSet/>
      <dgm:spPr/>
      <dgm:t>
        <a:bodyPr/>
        <a:lstStyle/>
        <a:p>
          <a:endParaRPr lang="en-ZA"/>
        </a:p>
      </dgm:t>
    </dgm:pt>
    <dgm:pt modelId="{1FECF236-A0D4-4EAE-8243-8155A36FD159}" type="sibTrans" cxnId="{4B26A107-9C78-4AF4-B83F-9639D657F9B5}">
      <dgm:prSet/>
      <dgm:spPr/>
      <dgm:t>
        <a:bodyPr/>
        <a:lstStyle/>
        <a:p>
          <a:endParaRPr lang="en-ZA"/>
        </a:p>
      </dgm:t>
    </dgm:pt>
    <dgm:pt modelId="{CA3D82F1-0AD6-4156-85EF-C083AAAC55F6}">
      <dgm:prSet phldrT="[Text]" custT="1"/>
      <dgm:spPr/>
      <dgm:t>
        <a:bodyPr/>
        <a:lstStyle/>
        <a:p>
          <a:r>
            <a:rPr lang="en-GB" sz="1400" dirty="0">
              <a:latin typeface="Arial Nova" panose="020B0504020202020204"/>
              <a:cs typeface="Arial" panose="020B0604020202020204" pitchFamily="34" charset="0"/>
            </a:rPr>
            <a:t>IPV reduced odds of women adhering to ART by half. </a:t>
          </a:r>
          <a:endParaRPr lang="en-ZA" sz="1400" dirty="0">
            <a:latin typeface="Arial Nova" panose="020B0504020202020204"/>
            <a:cs typeface="Arial" panose="020B0604020202020204" pitchFamily="34" charset="0"/>
          </a:endParaRPr>
        </a:p>
      </dgm:t>
    </dgm:pt>
    <dgm:pt modelId="{0DCFC90F-E8AB-41A6-885E-287069CBFF11}" type="parTrans" cxnId="{DC74539A-B536-497B-BAEF-2EEFBA2D4F19}">
      <dgm:prSet/>
      <dgm:spPr/>
      <dgm:t>
        <a:bodyPr/>
        <a:lstStyle/>
        <a:p>
          <a:endParaRPr lang="en-ZA"/>
        </a:p>
      </dgm:t>
    </dgm:pt>
    <dgm:pt modelId="{96003AF2-5E2D-4512-9FD7-1F9D96D77683}" type="sibTrans" cxnId="{DC74539A-B536-497B-BAEF-2EEFBA2D4F19}">
      <dgm:prSet/>
      <dgm:spPr/>
      <dgm:t>
        <a:bodyPr/>
        <a:lstStyle/>
        <a:p>
          <a:endParaRPr lang="en-ZA"/>
        </a:p>
      </dgm:t>
    </dgm:pt>
    <dgm:pt modelId="{83BEBA25-834D-4390-9AC2-77FDF9A7C468}">
      <dgm:prSet phldrT="[Text]" custT="1"/>
      <dgm:spPr/>
      <dgm:t>
        <a:bodyPr/>
        <a:lstStyle/>
        <a:p>
          <a:r>
            <a:rPr lang="en-GB" sz="1400" dirty="0">
              <a:latin typeface="Arial Nova" panose="020B0504020202020204"/>
              <a:cs typeface="Arial" panose="020B0604020202020204" pitchFamily="34" charset="0"/>
            </a:rPr>
            <a:t>Partner abuse associated with poor adherence leading to poor clinical outcomes (CD4+, VL). </a:t>
          </a:r>
          <a:endParaRPr lang="en-ZA" sz="1400" dirty="0">
            <a:latin typeface="Arial Nova" panose="020B0504020202020204"/>
            <a:cs typeface="Arial" panose="020B0604020202020204" pitchFamily="34" charset="0"/>
          </a:endParaRPr>
        </a:p>
      </dgm:t>
    </dgm:pt>
    <dgm:pt modelId="{79B14A01-FF59-4739-9C7F-CCF1CFC7B61F}" type="parTrans" cxnId="{1F03E79D-6575-4301-B56E-A1884F0F6D85}">
      <dgm:prSet/>
      <dgm:spPr/>
      <dgm:t>
        <a:bodyPr/>
        <a:lstStyle/>
        <a:p>
          <a:endParaRPr lang="en-ZA"/>
        </a:p>
      </dgm:t>
    </dgm:pt>
    <dgm:pt modelId="{A1A0A72E-C5CA-479A-9C72-9C3E295A455D}" type="sibTrans" cxnId="{1F03E79D-6575-4301-B56E-A1884F0F6D85}">
      <dgm:prSet/>
      <dgm:spPr/>
      <dgm:t>
        <a:bodyPr/>
        <a:lstStyle/>
        <a:p>
          <a:endParaRPr lang="en-ZA"/>
        </a:p>
      </dgm:t>
    </dgm:pt>
    <dgm:pt modelId="{CD351490-4AA2-4195-8A2D-13F29123939D}">
      <dgm:prSet custT="1"/>
      <dgm:spPr/>
      <dgm:t>
        <a:bodyPr/>
        <a:lstStyle/>
        <a:p>
          <a:r>
            <a:rPr lang="en-GB" sz="1400" dirty="0">
              <a:latin typeface="Arial Nova" panose="020B0504020202020204"/>
              <a:cs typeface="Arial" panose="020B0604020202020204" pitchFamily="34" charset="0"/>
            </a:rPr>
            <a:t>Increased loss to follow up</a:t>
          </a:r>
          <a:endParaRPr lang="en-GB" sz="1400" i="1" dirty="0">
            <a:latin typeface="Arial Nova" panose="020B0504020202020204"/>
            <a:cs typeface="Arial" panose="020B0604020202020204" pitchFamily="34" charset="0"/>
          </a:endParaRPr>
        </a:p>
      </dgm:t>
    </dgm:pt>
    <dgm:pt modelId="{E0B1A9CF-F9A4-4983-AD59-E3EAEE903FFA}" type="parTrans" cxnId="{90BC1C3F-E40F-4B8A-8547-FC2B05DEF665}">
      <dgm:prSet/>
      <dgm:spPr/>
      <dgm:t>
        <a:bodyPr/>
        <a:lstStyle/>
        <a:p>
          <a:endParaRPr lang="en-ZA"/>
        </a:p>
      </dgm:t>
    </dgm:pt>
    <dgm:pt modelId="{275C54EE-BD94-4181-964A-393C63AC66F7}" type="sibTrans" cxnId="{90BC1C3F-E40F-4B8A-8547-FC2B05DEF665}">
      <dgm:prSet/>
      <dgm:spPr/>
      <dgm:t>
        <a:bodyPr/>
        <a:lstStyle/>
        <a:p>
          <a:endParaRPr lang="en-ZA"/>
        </a:p>
      </dgm:t>
    </dgm:pt>
    <dgm:pt modelId="{2348236B-6745-4EB2-A0C7-C5D9DDF595B9}">
      <dgm:prSet phldrT="[Text]" custT="1"/>
      <dgm:spPr/>
      <dgm:t>
        <a:bodyPr/>
        <a:lstStyle/>
        <a:p>
          <a:r>
            <a:rPr lang="en-ZA" sz="1200" dirty="0">
              <a:latin typeface="Arial Nova" panose="020B0504020202020204"/>
              <a:cs typeface="Arial" panose="020B0604020202020204" pitchFamily="34" charset="0"/>
            </a:rPr>
            <a:t>Gender inequality undermines women's decision-making autonomy about HIV testing</a:t>
          </a:r>
        </a:p>
      </dgm:t>
    </dgm:pt>
    <dgm:pt modelId="{39C44994-EC11-4C88-8C6E-042F0B982EEE}" type="parTrans" cxnId="{6654438A-A7B7-485F-8999-7074C1584274}">
      <dgm:prSet/>
      <dgm:spPr/>
      <dgm:t>
        <a:bodyPr/>
        <a:lstStyle/>
        <a:p>
          <a:endParaRPr lang="en-ZA"/>
        </a:p>
      </dgm:t>
    </dgm:pt>
    <dgm:pt modelId="{119CC09D-F7AD-4EDE-B8ED-89D7B33D446B}" type="sibTrans" cxnId="{6654438A-A7B7-485F-8999-7074C1584274}">
      <dgm:prSet/>
      <dgm:spPr/>
      <dgm:t>
        <a:bodyPr/>
        <a:lstStyle/>
        <a:p>
          <a:endParaRPr lang="en-ZA"/>
        </a:p>
      </dgm:t>
    </dgm:pt>
    <dgm:pt modelId="{AF71D834-7A18-49DF-B7F9-83260C0B23E9}">
      <dgm:prSet phldrT="[Text]" custT="1"/>
      <dgm:spPr/>
      <dgm:t>
        <a:bodyPr/>
        <a:lstStyle/>
        <a:p>
          <a:r>
            <a:rPr lang="en-GB" sz="1400" dirty="0">
              <a:latin typeface="Arial Nova" panose="020B0504020202020204"/>
              <a:cs typeface="Arial" panose="020B0604020202020204" pitchFamily="34" charset="0"/>
            </a:rPr>
            <a:t>IPV associated with treatment discontinuation</a:t>
          </a:r>
          <a:endParaRPr lang="en-ZA" sz="1400" dirty="0">
            <a:latin typeface="Arial Nova" panose="020B0504020202020204"/>
            <a:cs typeface="Arial" panose="020B0604020202020204" pitchFamily="34" charset="0"/>
          </a:endParaRPr>
        </a:p>
      </dgm:t>
    </dgm:pt>
    <dgm:pt modelId="{FD874B35-3986-4462-8A70-A2988B2A7104}" type="parTrans" cxnId="{FB117AD6-3A0E-4A8F-BA8B-37C49514334D}">
      <dgm:prSet/>
      <dgm:spPr/>
      <dgm:t>
        <a:bodyPr/>
        <a:lstStyle/>
        <a:p>
          <a:endParaRPr lang="en-ZA"/>
        </a:p>
      </dgm:t>
    </dgm:pt>
    <dgm:pt modelId="{41A71CE6-C82D-48E2-8B69-5FAB559431E8}" type="sibTrans" cxnId="{FB117AD6-3A0E-4A8F-BA8B-37C49514334D}">
      <dgm:prSet/>
      <dgm:spPr/>
      <dgm:t>
        <a:bodyPr/>
        <a:lstStyle/>
        <a:p>
          <a:endParaRPr lang="en-ZA"/>
        </a:p>
      </dgm:t>
    </dgm:pt>
    <dgm:pt modelId="{EE861ACC-DCF7-4FBF-929F-A1B245130F8B}">
      <dgm:prSet phldrT="[Text]" custT="1"/>
      <dgm:spPr/>
      <dgm:t>
        <a:bodyPr/>
        <a:lstStyle/>
        <a:p>
          <a:r>
            <a:rPr lang="en-GB" sz="1400" dirty="0">
              <a:latin typeface="Arial Nova" panose="020B0504020202020204"/>
              <a:cs typeface="Arial" panose="020B0604020202020204" pitchFamily="34" charset="0"/>
            </a:rPr>
            <a:t>IPV was associated with lower current ART use among women</a:t>
          </a:r>
          <a:endParaRPr lang="en-ZA" sz="1400" dirty="0">
            <a:latin typeface="Arial Nova" panose="020B0504020202020204"/>
            <a:cs typeface="Arial" panose="020B0604020202020204" pitchFamily="34" charset="0"/>
          </a:endParaRPr>
        </a:p>
      </dgm:t>
    </dgm:pt>
    <dgm:pt modelId="{A6951AF1-C561-4E44-BC45-A634DE75DF8D}" type="parTrans" cxnId="{924B9787-4B15-4B14-851B-7EDD175EA271}">
      <dgm:prSet/>
      <dgm:spPr/>
      <dgm:t>
        <a:bodyPr/>
        <a:lstStyle/>
        <a:p>
          <a:endParaRPr lang="en-ZA"/>
        </a:p>
      </dgm:t>
    </dgm:pt>
    <dgm:pt modelId="{6A33B1E1-D619-4AC4-85FF-D1F866F6C527}" type="sibTrans" cxnId="{924B9787-4B15-4B14-851B-7EDD175EA271}">
      <dgm:prSet/>
      <dgm:spPr/>
      <dgm:t>
        <a:bodyPr/>
        <a:lstStyle/>
        <a:p>
          <a:endParaRPr lang="en-ZA"/>
        </a:p>
      </dgm:t>
    </dgm:pt>
    <dgm:pt modelId="{497525FE-24CD-40A3-9634-92E0BA0F0ED2}">
      <dgm:prSet phldrT="[Text]" custT="1"/>
      <dgm:spPr/>
      <dgm:t>
        <a:bodyPr/>
        <a:lstStyle/>
        <a:p>
          <a:r>
            <a:rPr lang="en-GB" sz="1400" dirty="0">
              <a:latin typeface="Arial Nova" panose="020B0504020202020204"/>
              <a:cs typeface="Arial" panose="020B0604020202020204" pitchFamily="34" charset="0"/>
            </a:rPr>
            <a:t>Women were reluctant to, or did not include, their male partners in PMTCT services due to fear of violence.  </a:t>
          </a:r>
          <a:endParaRPr lang="en-ZA" sz="1400" dirty="0">
            <a:latin typeface="Arial Nova" panose="020B0504020202020204"/>
            <a:cs typeface="Arial" panose="020B0604020202020204" pitchFamily="34" charset="0"/>
          </a:endParaRPr>
        </a:p>
      </dgm:t>
    </dgm:pt>
    <dgm:pt modelId="{F93A9560-6B72-4758-BAEC-1472AD2CCED3}" type="parTrans" cxnId="{3986422D-A37A-43D2-8474-DACF56843613}">
      <dgm:prSet/>
      <dgm:spPr/>
      <dgm:t>
        <a:bodyPr/>
        <a:lstStyle/>
        <a:p>
          <a:endParaRPr lang="en-ZA"/>
        </a:p>
      </dgm:t>
    </dgm:pt>
    <dgm:pt modelId="{65D3088D-9A2B-4471-8C2B-C6BC6E86945E}" type="sibTrans" cxnId="{3986422D-A37A-43D2-8474-DACF56843613}">
      <dgm:prSet/>
      <dgm:spPr/>
      <dgm:t>
        <a:bodyPr/>
        <a:lstStyle/>
        <a:p>
          <a:endParaRPr lang="en-ZA"/>
        </a:p>
      </dgm:t>
    </dgm:pt>
    <dgm:pt modelId="{9D5AA85C-3281-49E7-A4D3-7453A77DF493}">
      <dgm:prSet phldrT="[Text]" custT="1"/>
      <dgm:spPr/>
      <dgm:t>
        <a:bodyPr/>
        <a:lstStyle/>
        <a:p>
          <a:r>
            <a:rPr lang="en-ZA" sz="1200" dirty="0">
              <a:latin typeface="Arial Nova" panose="020B0504020202020204"/>
              <a:cs typeface="Arial" panose="020B0604020202020204" pitchFamily="34" charset="0"/>
            </a:rPr>
            <a:t>Fear of IPV prevented some women from accessing testing (variable results). One study suggested that IPV motivates HIV testing.</a:t>
          </a:r>
        </a:p>
      </dgm:t>
    </dgm:pt>
    <dgm:pt modelId="{A59597E5-185D-4D5F-930B-2D6E80BD1CB6}" type="parTrans" cxnId="{3C9982E2-D48C-43A6-8D10-0AA6ECF5C697}">
      <dgm:prSet/>
      <dgm:spPr/>
      <dgm:t>
        <a:bodyPr/>
        <a:lstStyle/>
        <a:p>
          <a:endParaRPr lang="en-ZA"/>
        </a:p>
      </dgm:t>
    </dgm:pt>
    <dgm:pt modelId="{2DE87DD0-C6C8-4607-BCB0-911DCCD345E2}" type="sibTrans" cxnId="{3C9982E2-D48C-43A6-8D10-0AA6ECF5C697}">
      <dgm:prSet/>
      <dgm:spPr/>
      <dgm:t>
        <a:bodyPr/>
        <a:lstStyle/>
        <a:p>
          <a:endParaRPr lang="en-ZA"/>
        </a:p>
      </dgm:t>
    </dgm:pt>
    <dgm:pt modelId="{8E74AACF-87CC-4A57-B04E-0E174DED8630}">
      <dgm:prSet phldrT="[Text]" custT="1"/>
      <dgm:spPr/>
      <dgm:t>
        <a:bodyPr/>
        <a:lstStyle/>
        <a:p>
          <a:r>
            <a:rPr lang="en-ZA" sz="1200" dirty="0">
              <a:latin typeface="Arial Nova" panose="020B0504020202020204"/>
              <a:cs typeface="Arial" panose="020B0604020202020204" pitchFamily="34" charset="0"/>
            </a:rPr>
            <a:t>Fear of violence prevented disclosure</a:t>
          </a:r>
        </a:p>
      </dgm:t>
    </dgm:pt>
    <dgm:pt modelId="{2889FA98-2F8B-4DDE-ABE0-6F9C0856AFC5}" type="parTrans" cxnId="{C6BEB96F-23A3-45DD-AC32-63A99562C883}">
      <dgm:prSet/>
      <dgm:spPr/>
      <dgm:t>
        <a:bodyPr/>
        <a:lstStyle/>
        <a:p>
          <a:endParaRPr lang="en-ZA"/>
        </a:p>
      </dgm:t>
    </dgm:pt>
    <dgm:pt modelId="{1859E75B-3424-4C62-A8FA-1CEC6FBB1417}" type="sibTrans" cxnId="{C6BEB96F-23A3-45DD-AC32-63A99562C883}">
      <dgm:prSet/>
      <dgm:spPr/>
      <dgm:t>
        <a:bodyPr/>
        <a:lstStyle/>
        <a:p>
          <a:endParaRPr lang="en-ZA"/>
        </a:p>
      </dgm:t>
    </dgm:pt>
    <dgm:pt modelId="{161C5B23-E0F7-4D89-82A7-5215B395698A}">
      <dgm:prSet phldrT="[Text]" custT="1"/>
      <dgm:spPr/>
      <dgm:t>
        <a:bodyPr/>
        <a:lstStyle/>
        <a:p>
          <a:r>
            <a:rPr lang="en-ZA" sz="2000" dirty="0">
              <a:latin typeface="Arial Nova" panose="020B0504020202020204"/>
              <a:cs typeface="Arial" panose="020B0604020202020204" pitchFamily="34" charset="0"/>
            </a:rPr>
            <a:t>ART initiation</a:t>
          </a:r>
        </a:p>
      </dgm:t>
    </dgm:pt>
    <dgm:pt modelId="{727D623C-B3D1-4DB0-9794-CB5B56266305}" type="parTrans" cxnId="{3F687EEB-4131-4F8E-8BC6-5A5B36D05E3F}">
      <dgm:prSet/>
      <dgm:spPr/>
      <dgm:t>
        <a:bodyPr/>
        <a:lstStyle/>
        <a:p>
          <a:endParaRPr lang="en-ZA"/>
        </a:p>
      </dgm:t>
    </dgm:pt>
    <dgm:pt modelId="{71652C55-4D31-4917-96AF-6D5E0BE167C6}" type="sibTrans" cxnId="{3F687EEB-4131-4F8E-8BC6-5A5B36D05E3F}">
      <dgm:prSet/>
      <dgm:spPr/>
      <dgm:t>
        <a:bodyPr/>
        <a:lstStyle/>
        <a:p>
          <a:endParaRPr lang="en-ZA"/>
        </a:p>
      </dgm:t>
    </dgm:pt>
    <dgm:pt modelId="{C05FBB62-A0DD-4812-92B9-7A94ABE4C370}" type="pres">
      <dgm:prSet presAssocID="{1252C9C0-F9A7-4C6D-8B79-7F5BAC870C0F}" presName="linearFlow" presStyleCnt="0">
        <dgm:presLayoutVars>
          <dgm:dir/>
          <dgm:animLvl val="lvl"/>
          <dgm:resizeHandles/>
        </dgm:presLayoutVars>
      </dgm:prSet>
      <dgm:spPr/>
      <dgm:t>
        <a:bodyPr/>
        <a:lstStyle/>
        <a:p>
          <a:endParaRPr lang="en-US"/>
        </a:p>
      </dgm:t>
    </dgm:pt>
    <dgm:pt modelId="{55F1E132-EBA8-42EE-A8DB-2BD2557D4D9C}" type="pres">
      <dgm:prSet presAssocID="{1FA927CC-AD84-4913-B0F2-FBBB81510BD5}" presName="compositeNode" presStyleCnt="0">
        <dgm:presLayoutVars>
          <dgm:bulletEnabled val="1"/>
        </dgm:presLayoutVars>
      </dgm:prSet>
      <dgm:spPr/>
    </dgm:pt>
    <dgm:pt modelId="{09CE46FD-5955-4368-878E-30A779FBC9FD}" type="pres">
      <dgm:prSet presAssocID="{1FA927CC-AD84-4913-B0F2-FBBB81510BD5}" presName="image" presStyleLbl="fgImgPlace1" presStyleIdx="0" presStyleCnt="3"/>
      <dgm:spPr>
        <a:blipFill rotWithShape="1">
          <a:blip xmlns:r="http://schemas.openxmlformats.org/officeDocument/2006/relationships" r:embed="rId1"/>
          <a:stretch>
            <a:fillRect/>
          </a:stretch>
        </a:blipFill>
      </dgm:spPr>
    </dgm:pt>
    <dgm:pt modelId="{C651E1E5-F56B-4456-8C7D-69253B445C10}" type="pres">
      <dgm:prSet presAssocID="{1FA927CC-AD84-4913-B0F2-FBBB81510BD5}" presName="childNode" presStyleLbl="node1" presStyleIdx="0" presStyleCnt="3">
        <dgm:presLayoutVars>
          <dgm:bulletEnabled val="1"/>
        </dgm:presLayoutVars>
      </dgm:prSet>
      <dgm:spPr/>
      <dgm:t>
        <a:bodyPr/>
        <a:lstStyle/>
        <a:p>
          <a:endParaRPr lang="en-US"/>
        </a:p>
      </dgm:t>
    </dgm:pt>
    <dgm:pt modelId="{7F96735A-6D23-4D3D-A23A-FDEFD820864E}" type="pres">
      <dgm:prSet presAssocID="{1FA927CC-AD84-4913-B0F2-FBBB81510BD5}" presName="parentNode" presStyleLbl="revTx" presStyleIdx="0" presStyleCnt="3">
        <dgm:presLayoutVars>
          <dgm:chMax val="0"/>
          <dgm:bulletEnabled val="1"/>
        </dgm:presLayoutVars>
      </dgm:prSet>
      <dgm:spPr/>
      <dgm:t>
        <a:bodyPr/>
        <a:lstStyle/>
        <a:p>
          <a:endParaRPr lang="en-US"/>
        </a:p>
      </dgm:t>
    </dgm:pt>
    <dgm:pt modelId="{7EC0B528-4874-41CD-833C-79C554A0ED7E}" type="pres">
      <dgm:prSet presAssocID="{2E34C4E3-CC49-48EC-8CF3-9CF8AA3E7875}" presName="sibTrans" presStyleCnt="0"/>
      <dgm:spPr/>
    </dgm:pt>
    <dgm:pt modelId="{DC15E331-45FF-47D3-98F8-FD116712D5C1}" type="pres">
      <dgm:prSet presAssocID="{161C5B23-E0F7-4D89-82A7-5215B395698A}" presName="compositeNode" presStyleCnt="0">
        <dgm:presLayoutVars>
          <dgm:bulletEnabled val="1"/>
        </dgm:presLayoutVars>
      </dgm:prSet>
      <dgm:spPr/>
    </dgm:pt>
    <dgm:pt modelId="{5D9CF89D-1FEB-4D25-9C11-0C7A1AEBE690}" type="pres">
      <dgm:prSet presAssocID="{161C5B23-E0F7-4D89-82A7-5215B395698A}" presName="image" presStyleLbl="fgImgPlace1" presStyleIdx="1" presStyleCnt="3"/>
      <dgm:spPr>
        <a:blipFill rotWithShape="1">
          <a:blip xmlns:r="http://schemas.openxmlformats.org/officeDocument/2006/relationships" r:embed="rId2"/>
          <a:stretch>
            <a:fillRect/>
          </a:stretch>
        </a:blipFill>
      </dgm:spPr>
    </dgm:pt>
    <dgm:pt modelId="{798F717A-F861-46B6-93B6-3F8430AF8430}" type="pres">
      <dgm:prSet presAssocID="{161C5B23-E0F7-4D89-82A7-5215B395698A}" presName="childNode" presStyleLbl="node1" presStyleIdx="1" presStyleCnt="3">
        <dgm:presLayoutVars>
          <dgm:bulletEnabled val="1"/>
        </dgm:presLayoutVars>
      </dgm:prSet>
      <dgm:spPr/>
      <dgm:t>
        <a:bodyPr/>
        <a:lstStyle/>
        <a:p>
          <a:endParaRPr lang="en-US"/>
        </a:p>
      </dgm:t>
    </dgm:pt>
    <dgm:pt modelId="{2A8CC594-3F8D-4F83-8D4A-50D3835BCEEA}" type="pres">
      <dgm:prSet presAssocID="{161C5B23-E0F7-4D89-82A7-5215B395698A}" presName="parentNode" presStyleLbl="revTx" presStyleIdx="1" presStyleCnt="3">
        <dgm:presLayoutVars>
          <dgm:chMax val="0"/>
          <dgm:bulletEnabled val="1"/>
        </dgm:presLayoutVars>
      </dgm:prSet>
      <dgm:spPr/>
      <dgm:t>
        <a:bodyPr/>
        <a:lstStyle/>
        <a:p>
          <a:endParaRPr lang="en-US"/>
        </a:p>
      </dgm:t>
    </dgm:pt>
    <dgm:pt modelId="{506F0A48-923F-425C-A351-CD3236E1C853}" type="pres">
      <dgm:prSet presAssocID="{71652C55-4D31-4917-96AF-6D5E0BE167C6}" presName="sibTrans" presStyleCnt="0"/>
      <dgm:spPr/>
    </dgm:pt>
    <dgm:pt modelId="{B535ACA0-5A48-43E4-A6C6-08C3A8A78190}" type="pres">
      <dgm:prSet presAssocID="{3E2BDB26-BE40-42F2-9116-80338FF9EB30}" presName="compositeNode" presStyleCnt="0">
        <dgm:presLayoutVars>
          <dgm:bulletEnabled val="1"/>
        </dgm:presLayoutVars>
      </dgm:prSet>
      <dgm:spPr/>
    </dgm:pt>
    <dgm:pt modelId="{ECBD5160-E3FC-4E73-87F4-D30DEB18C508}" type="pres">
      <dgm:prSet presAssocID="{3E2BDB26-BE40-42F2-9116-80338FF9EB30}" presName="image" presStyleLbl="fgImgPlace1" presStyleIdx="2" presStyleCnt="3"/>
      <dgm:spPr>
        <a:blipFill rotWithShape="1">
          <a:blip xmlns:r="http://schemas.openxmlformats.org/officeDocument/2006/relationships" r:embed="rId3"/>
          <a:stretch>
            <a:fillRect/>
          </a:stretch>
        </a:blipFill>
      </dgm:spPr>
    </dgm:pt>
    <dgm:pt modelId="{F8B1D6C9-0DA2-4DA1-A83D-0CFD48EAFA49}" type="pres">
      <dgm:prSet presAssocID="{3E2BDB26-BE40-42F2-9116-80338FF9EB30}" presName="childNode" presStyleLbl="node1" presStyleIdx="2" presStyleCnt="3">
        <dgm:presLayoutVars>
          <dgm:bulletEnabled val="1"/>
        </dgm:presLayoutVars>
      </dgm:prSet>
      <dgm:spPr/>
      <dgm:t>
        <a:bodyPr/>
        <a:lstStyle/>
        <a:p>
          <a:endParaRPr lang="en-US"/>
        </a:p>
      </dgm:t>
    </dgm:pt>
    <dgm:pt modelId="{66001912-FD6B-4E09-97C2-2BB91E43A2C0}" type="pres">
      <dgm:prSet presAssocID="{3E2BDB26-BE40-42F2-9116-80338FF9EB30}" presName="parentNode" presStyleLbl="revTx" presStyleIdx="2" presStyleCnt="3">
        <dgm:presLayoutVars>
          <dgm:chMax val="0"/>
          <dgm:bulletEnabled val="1"/>
        </dgm:presLayoutVars>
      </dgm:prSet>
      <dgm:spPr/>
      <dgm:t>
        <a:bodyPr/>
        <a:lstStyle/>
        <a:p>
          <a:endParaRPr lang="en-US"/>
        </a:p>
      </dgm:t>
    </dgm:pt>
  </dgm:ptLst>
  <dgm:cxnLst>
    <dgm:cxn modelId="{DC74539A-B536-497B-BAEF-2EEFBA2D4F19}" srcId="{3E2BDB26-BE40-42F2-9116-80338FF9EB30}" destId="{CA3D82F1-0AD6-4156-85EF-C083AAAC55F6}" srcOrd="0" destOrd="0" parTransId="{0DCFC90F-E8AB-41A6-885E-287069CBFF11}" sibTransId="{96003AF2-5E2D-4512-9FD7-1F9D96D77683}"/>
    <dgm:cxn modelId="{90BC1C3F-E40F-4B8A-8547-FC2B05DEF665}" srcId="{3E2BDB26-BE40-42F2-9116-80338FF9EB30}" destId="{CD351490-4AA2-4195-8A2D-13F29123939D}" srcOrd="3" destOrd="0" parTransId="{E0B1A9CF-F9A4-4983-AD59-E3EAEE903FFA}" sibTransId="{275C54EE-BD94-4181-964A-393C63AC66F7}"/>
    <dgm:cxn modelId="{72351B5B-6521-4877-B21C-613648E4BA45}" srcId="{161C5B23-E0F7-4D89-82A7-5215B395698A}" destId="{EE219BDD-D7D3-4A08-A1BF-67E97644E8F1}" srcOrd="0" destOrd="0" parTransId="{9791791A-6519-439E-8344-38C429BD01D7}" sibTransId="{D66B1EA4-2C76-49E6-8FF1-3054E13F26D7}"/>
    <dgm:cxn modelId="{C2902664-69FD-4E9C-9BA7-E06E7AC6850A}" srcId="{1252C9C0-F9A7-4C6D-8B79-7F5BAC870C0F}" destId="{1FA927CC-AD84-4913-B0F2-FBBB81510BD5}" srcOrd="0" destOrd="0" parTransId="{4557FE4E-D580-4BCA-B080-B3661FCA3975}" sibTransId="{2E34C4E3-CC49-48EC-8CF3-9CF8AA3E7875}"/>
    <dgm:cxn modelId="{46737B39-F845-40DA-8888-8C1F64449CDE}" type="presOf" srcId="{CA3D82F1-0AD6-4156-85EF-C083AAAC55F6}" destId="{F8B1D6C9-0DA2-4DA1-A83D-0CFD48EAFA49}" srcOrd="0" destOrd="0" presId="urn:microsoft.com/office/officeart/2005/8/layout/hList2"/>
    <dgm:cxn modelId="{5453C434-673C-4F7E-BDC6-A06F74EA1AFE}" type="presOf" srcId="{497525FE-24CD-40A3-9634-92E0BA0F0ED2}" destId="{798F717A-F861-46B6-93B6-3F8430AF8430}" srcOrd="0" destOrd="2" presId="urn:microsoft.com/office/officeart/2005/8/layout/hList2"/>
    <dgm:cxn modelId="{79020081-0394-4D64-8696-88E5689560DE}" type="presOf" srcId="{1252C9C0-F9A7-4C6D-8B79-7F5BAC870C0F}" destId="{C05FBB62-A0DD-4812-92B9-7A94ABE4C370}" srcOrd="0" destOrd="0" presId="urn:microsoft.com/office/officeart/2005/8/layout/hList2"/>
    <dgm:cxn modelId="{1FCB48F2-B3E7-46FE-9108-C406408460B5}" type="presOf" srcId="{161C5B23-E0F7-4D89-82A7-5215B395698A}" destId="{2A8CC594-3F8D-4F83-8D4A-50D3835BCEEA}" srcOrd="0" destOrd="0" presId="urn:microsoft.com/office/officeart/2005/8/layout/hList2"/>
    <dgm:cxn modelId="{4B26A107-9C78-4AF4-B83F-9639D657F9B5}" srcId="{1252C9C0-F9A7-4C6D-8B79-7F5BAC870C0F}" destId="{3E2BDB26-BE40-42F2-9116-80338FF9EB30}" srcOrd="2" destOrd="0" parTransId="{6E9496CF-7928-48A9-8160-0A665EE53328}" sibTransId="{1FECF236-A0D4-4EAE-8243-8155A36FD159}"/>
    <dgm:cxn modelId="{71BC45D1-A089-41E9-BC4B-2939194AA0C3}" type="presOf" srcId="{8E74AACF-87CC-4A57-B04E-0E174DED8630}" destId="{C651E1E5-F56B-4456-8C7D-69253B445C10}" srcOrd="0" destOrd="2" presId="urn:microsoft.com/office/officeart/2005/8/layout/hList2"/>
    <dgm:cxn modelId="{D8367B24-8EA8-4C15-B6B4-61F109F7E778}" type="presOf" srcId="{EE219BDD-D7D3-4A08-A1BF-67E97644E8F1}" destId="{798F717A-F861-46B6-93B6-3F8430AF8430}" srcOrd="0" destOrd="0" presId="urn:microsoft.com/office/officeart/2005/8/layout/hList2"/>
    <dgm:cxn modelId="{781D56DD-CC9A-4ED4-A4BC-11784272FCDF}" type="presOf" srcId="{AF71D834-7A18-49DF-B7F9-83260C0B23E9}" destId="{F8B1D6C9-0DA2-4DA1-A83D-0CFD48EAFA49}" srcOrd="0" destOrd="2" presId="urn:microsoft.com/office/officeart/2005/8/layout/hList2"/>
    <dgm:cxn modelId="{924B9787-4B15-4B14-851B-7EDD175EA271}" srcId="{161C5B23-E0F7-4D89-82A7-5215B395698A}" destId="{EE861ACC-DCF7-4FBF-929F-A1B245130F8B}" srcOrd="1" destOrd="0" parTransId="{A6951AF1-C561-4E44-BC45-A634DE75DF8D}" sibTransId="{6A33B1E1-D619-4AC4-85FF-D1F866F6C527}"/>
    <dgm:cxn modelId="{3986422D-A37A-43D2-8474-DACF56843613}" srcId="{161C5B23-E0F7-4D89-82A7-5215B395698A}" destId="{497525FE-24CD-40A3-9634-92E0BA0F0ED2}" srcOrd="2" destOrd="0" parTransId="{F93A9560-6B72-4758-BAEC-1472AD2CCED3}" sibTransId="{65D3088D-9A2B-4471-8C2B-C6BC6E86945E}"/>
    <dgm:cxn modelId="{3F687EEB-4131-4F8E-8BC6-5A5B36D05E3F}" srcId="{1252C9C0-F9A7-4C6D-8B79-7F5BAC870C0F}" destId="{161C5B23-E0F7-4D89-82A7-5215B395698A}" srcOrd="1" destOrd="0" parTransId="{727D623C-B3D1-4DB0-9794-CB5B56266305}" sibTransId="{71652C55-4D31-4917-96AF-6D5E0BE167C6}"/>
    <dgm:cxn modelId="{D24BC031-ABF1-4BBD-91F9-2C9646351369}" type="presOf" srcId="{9D5AA85C-3281-49E7-A4D3-7453A77DF493}" destId="{C651E1E5-F56B-4456-8C7D-69253B445C10}" srcOrd="0" destOrd="1" presId="urn:microsoft.com/office/officeart/2005/8/layout/hList2"/>
    <dgm:cxn modelId="{6E373E68-EBC8-4C1E-BA1D-6438BF6E46D5}" type="presOf" srcId="{1FA927CC-AD84-4913-B0F2-FBBB81510BD5}" destId="{7F96735A-6D23-4D3D-A23A-FDEFD820864E}" srcOrd="0" destOrd="0" presId="urn:microsoft.com/office/officeart/2005/8/layout/hList2"/>
    <dgm:cxn modelId="{1A680DB7-F44B-491D-84F8-34FA0B9E57AC}" type="presOf" srcId="{CD351490-4AA2-4195-8A2D-13F29123939D}" destId="{F8B1D6C9-0DA2-4DA1-A83D-0CFD48EAFA49}" srcOrd="0" destOrd="3" presId="urn:microsoft.com/office/officeart/2005/8/layout/hList2"/>
    <dgm:cxn modelId="{A270D70A-F7BC-41B1-BD74-4A869A1EF4BC}" type="presOf" srcId="{EE861ACC-DCF7-4FBF-929F-A1B245130F8B}" destId="{798F717A-F861-46B6-93B6-3F8430AF8430}" srcOrd="0" destOrd="1" presId="urn:microsoft.com/office/officeart/2005/8/layout/hList2"/>
    <dgm:cxn modelId="{C6BEB96F-23A3-45DD-AC32-63A99562C883}" srcId="{1FA927CC-AD84-4913-B0F2-FBBB81510BD5}" destId="{8E74AACF-87CC-4A57-B04E-0E174DED8630}" srcOrd="2" destOrd="0" parTransId="{2889FA98-2F8B-4DDE-ABE0-6F9C0856AFC5}" sibTransId="{1859E75B-3424-4C62-A8FA-1CEC6FBB1417}"/>
    <dgm:cxn modelId="{6654438A-A7B7-485F-8999-7074C1584274}" srcId="{1FA927CC-AD84-4913-B0F2-FBBB81510BD5}" destId="{2348236B-6745-4EB2-A0C7-C5D9DDF595B9}" srcOrd="0" destOrd="0" parTransId="{39C44994-EC11-4C88-8C6E-042F0B982EEE}" sibTransId="{119CC09D-F7AD-4EDE-B8ED-89D7B33D446B}"/>
    <dgm:cxn modelId="{9A39C88F-4DB8-4935-AB7F-E409BD28DF79}" type="presOf" srcId="{3E2BDB26-BE40-42F2-9116-80338FF9EB30}" destId="{66001912-FD6B-4E09-97C2-2BB91E43A2C0}" srcOrd="0" destOrd="0" presId="urn:microsoft.com/office/officeart/2005/8/layout/hList2"/>
    <dgm:cxn modelId="{EE54FB55-6230-430F-8F20-B873B66B6078}" type="presOf" srcId="{2348236B-6745-4EB2-A0C7-C5D9DDF595B9}" destId="{C651E1E5-F56B-4456-8C7D-69253B445C10}" srcOrd="0" destOrd="0" presId="urn:microsoft.com/office/officeart/2005/8/layout/hList2"/>
    <dgm:cxn modelId="{3C9982E2-D48C-43A6-8D10-0AA6ECF5C697}" srcId="{1FA927CC-AD84-4913-B0F2-FBBB81510BD5}" destId="{9D5AA85C-3281-49E7-A4D3-7453A77DF493}" srcOrd="1" destOrd="0" parTransId="{A59597E5-185D-4D5F-930B-2D6E80BD1CB6}" sibTransId="{2DE87DD0-C6C8-4607-BCB0-911DCCD345E2}"/>
    <dgm:cxn modelId="{D64D712C-56EB-4402-AFB3-FCA84CA162A5}" type="presOf" srcId="{83BEBA25-834D-4390-9AC2-77FDF9A7C468}" destId="{F8B1D6C9-0DA2-4DA1-A83D-0CFD48EAFA49}" srcOrd="0" destOrd="1" presId="urn:microsoft.com/office/officeart/2005/8/layout/hList2"/>
    <dgm:cxn modelId="{FB117AD6-3A0E-4A8F-BA8B-37C49514334D}" srcId="{3E2BDB26-BE40-42F2-9116-80338FF9EB30}" destId="{AF71D834-7A18-49DF-B7F9-83260C0B23E9}" srcOrd="2" destOrd="0" parTransId="{FD874B35-3986-4462-8A70-A2988B2A7104}" sibTransId="{41A71CE6-C82D-48E2-8B69-5FAB559431E8}"/>
    <dgm:cxn modelId="{1F03E79D-6575-4301-B56E-A1884F0F6D85}" srcId="{3E2BDB26-BE40-42F2-9116-80338FF9EB30}" destId="{83BEBA25-834D-4390-9AC2-77FDF9A7C468}" srcOrd="1" destOrd="0" parTransId="{79B14A01-FF59-4739-9C7F-CCF1CFC7B61F}" sibTransId="{A1A0A72E-C5CA-479A-9C72-9C3E295A455D}"/>
    <dgm:cxn modelId="{3ECE8826-DAE0-4FFD-930B-DB741D948551}" type="presParOf" srcId="{C05FBB62-A0DD-4812-92B9-7A94ABE4C370}" destId="{55F1E132-EBA8-42EE-A8DB-2BD2557D4D9C}" srcOrd="0" destOrd="0" presId="urn:microsoft.com/office/officeart/2005/8/layout/hList2"/>
    <dgm:cxn modelId="{3E3C7C6F-82B4-4AF9-8819-2AEC1026718F}" type="presParOf" srcId="{55F1E132-EBA8-42EE-A8DB-2BD2557D4D9C}" destId="{09CE46FD-5955-4368-878E-30A779FBC9FD}" srcOrd="0" destOrd="0" presId="urn:microsoft.com/office/officeart/2005/8/layout/hList2"/>
    <dgm:cxn modelId="{14FFB740-1C1C-428C-8138-9F41E27F8488}" type="presParOf" srcId="{55F1E132-EBA8-42EE-A8DB-2BD2557D4D9C}" destId="{C651E1E5-F56B-4456-8C7D-69253B445C10}" srcOrd="1" destOrd="0" presId="urn:microsoft.com/office/officeart/2005/8/layout/hList2"/>
    <dgm:cxn modelId="{D8847E7E-922E-446E-8FE6-51F224666B17}" type="presParOf" srcId="{55F1E132-EBA8-42EE-A8DB-2BD2557D4D9C}" destId="{7F96735A-6D23-4D3D-A23A-FDEFD820864E}" srcOrd="2" destOrd="0" presId="urn:microsoft.com/office/officeart/2005/8/layout/hList2"/>
    <dgm:cxn modelId="{C3891F8F-F052-4CC6-9922-4586A1E336E3}" type="presParOf" srcId="{C05FBB62-A0DD-4812-92B9-7A94ABE4C370}" destId="{7EC0B528-4874-41CD-833C-79C554A0ED7E}" srcOrd="1" destOrd="0" presId="urn:microsoft.com/office/officeart/2005/8/layout/hList2"/>
    <dgm:cxn modelId="{ED59756B-1645-4330-A78B-77F3BE3626E4}" type="presParOf" srcId="{C05FBB62-A0DD-4812-92B9-7A94ABE4C370}" destId="{DC15E331-45FF-47D3-98F8-FD116712D5C1}" srcOrd="2" destOrd="0" presId="urn:microsoft.com/office/officeart/2005/8/layout/hList2"/>
    <dgm:cxn modelId="{47D42F1C-90C7-431F-ABC5-D5FCA1B4A8F8}" type="presParOf" srcId="{DC15E331-45FF-47D3-98F8-FD116712D5C1}" destId="{5D9CF89D-1FEB-4D25-9C11-0C7A1AEBE690}" srcOrd="0" destOrd="0" presId="urn:microsoft.com/office/officeart/2005/8/layout/hList2"/>
    <dgm:cxn modelId="{4D13F1C6-A21D-43CC-ACBF-C0143A33FC72}" type="presParOf" srcId="{DC15E331-45FF-47D3-98F8-FD116712D5C1}" destId="{798F717A-F861-46B6-93B6-3F8430AF8430}" srcOrd="1" destOrd="0" presId="urn:microsoft.com/office/officeart/2005/8/layout/hList2"/>
    <dgm:cxn modelId="{CA0C828D-B70D-4EAC-B1D2-99E149761A75}" type="presParOf" srcId="{DC15E331-45FF-47D3-98F8-FD116712D5C1}" destId="{2A8CC594-3F8D-4F83-8D4A-50D3835BCEEA}" srcOrd="2" destOrd="0" presId="urn:microsoft.com/office/officeart/2005/8/layout/hList2"/>
    <dgm:cxn modelId="{197E56A6-902E-4DD4-B08B-2CDE76923AEA}" type="presParOf" srcId="{C05FBB62-A0DD-4812-92B9-7A94ABE4C370}" destId="{506F0A48-923F-425C-A351-CD3236E1C853}" srcOrd="3" destOrd="0" presId="urn:microsoft.com/office/officeart/2005/8/layout/hList2"/>
    <dgm:cxn modelId="{564161CB-AA22-44DD-94C0-2E44232BF9A1}" type="presParOf" srcId="{C05FBB62-A0DD-4812-92B9-7A94ABE4C370}" destId="{B535ACA0-5A48-43E4-A6C6-08C3A8A78190}" srcOrd="4" destOrd="0" presId="urn:microsoft.com/office/officeart/2005/8/layout/hList2"/>
    <dgm:cxn modelId="{0678DD39-2464-4848-A20A-C90147631839}" type="presParOf" srcId="{B535ACA0-5A48-43E4-A6C6-08C3A8A78190}" destId="{ECBD5160-E3FC-4E73-87F4-D30DEB18C508}" srcOrd="0" destOrd="0" presId="urn:microsoft.com/office/officeart/2005/8/layout/hList2"/>
    <dgm:cxn modelId="{D342AE44-5575-45DE-8B8E-74EBF164A70E}" type="presParOf" srcId="{B535ACA0-5A48-43E4-A6C6-08C3A8A78190}" destId="{F8B1D6C9-0DA2-4DA1-A83D-0CFD48EAFA49}" srcOrd="1" destOrd="0" presId="urn:microsoft.com/office/officeart/2005/8/layout/hList2"/>
    <dgm:cxn modelId="{4F00D95B-2223-4C7A-A061-D783F640B9C7}" type="presParOf" srcId="{B535ACA0-5A48-43E4-A6C6-08C3A8A78190}" destId="{66001912-FD6B-4E09-97C2-2BB91E43A2C0}"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6735A-6D23-4D3D-A23A-FDEFD820864E}">
      <dsp:nvSpPr>
        <dsp:cNvPr id="0" name=""/>
        <dsp:cNvSpPr/>
      </dsp:nvSpPr>
      <dsp:spPr>
        <a:xfrm rot="16200000">
          <a:off x="-1582562" y="2409545"/>
          <a:ext cx="3660267" cy="395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482" bIns="0" numCol="1" spcCol="1270" anchor="t" anchorCtr="0">
          <a:noAutofit/>
        </a:bodyPr>
        <a:lstStyle/>
        <a:p>
          <a:pPr lvl="0" algn="r" defTabSz="889000">
            <a:lnSpc>
              <a:spcPct val="90000"/>
            </a:lnSpc>
            <a:spcBef>
              <a:spcPct val="0"/>
            </a:spcBef>
            <a:spcAft>
              <a:spcPct val="35000"/>
            </a:spcAft>
          </a:pPr>
          <a:r>
            <a:rPr lang="en-ZA" sz="2000" b="0" kern="1200" dirty="0">
              <a:latin typeface="Arial Nova" panose="020B0504020202020204"/>
              <a:cs typeface="Arial" panose="020B0604020202020204" pitchFamily="34" charset="0"/>
            </a:rPr>
            <a:t>HIV testing</a:t>
          </a:r>
        </a:p>
      </dsp:txBody>
      <dsp:txXfrm>
        <a:off x="-1582562" y="2409545"/>
        <a:ext cx="3660267" cy="395129"/>
      </dsp:txXfrm>
    </dsp:sp>
    <dsp:sp modelId="{C651E1E5-F56B-4456-8C7D-69253B445C10}">
      <dsp:nvSpPr>
        <dsp:cNvPr id="0" name=""/>
        <dsp:cNvSpPr/>
      </dsp:nvSpPr>
      <dsp:spPr>
        <a:xfrm>
          <a:off x="445136" y="776976"/>
          <a:ext cx="1968163" cy="366026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348482" rIns="85344" bIns="85344" numCol="1" spcCol="1270" anchor="t" anchorCtr="0">
          <a:noAutofit/>
        </a:bodyPr>
        <a:lstStyle/>
        <a:p>
          <a:pPr marL="114300" lvl="1" indent="-114300" algn="l" defTabSz="533400">
            <a:lnSpc>
              <a:spcPct val="90000"/>
            </a:lnSpc>
            <a:spcBef>
              <a:spcPct val="0"/>
            </a:spcBef>
            <a:spcAft>
              <a:spcPct val="15000"/>
            </a:spcAft>
            <a:buChar char="••"/>
          </a:pPr>
          <a:r>
            <a:rPr lang="en-ZA" sz="1200" kern="1200" dirty="0">
              <a:latin typeface="Arial Nova" panose="020B0504020202020204"/>
              <a:cs typeface="Arial" panose="020B0604020202020204" pitchFamily="34" charset="0"/>
            </a:rPr>
            <a:t>Gender inequality undermines women's decision-making autonomy about HIV testing</a:t>
          </a:r>
        </a:p>
        <a:p>
          <a:pPr marL="114300" lvl="1" indent="-114300" algn="l" defTabSz="533400">
            <a:lnSpc>
              <a:spcPct val="90000"/>
            </a:lnSpc>
            <a:spcBef>
              <a:spcPct val="0"/>
            </a:spcBef>
            <a:spcAft>
              <a:spcPct val="15000"/>
            </a:spcAft>
            <a:buChar char="••"/>
          </a:pPr>
          <a:r>
            <a:rPr lang="en-ZA" sz="1200" kern="1200" dirty="0">
              <a:latin typeface="Arial Nova" panose="020B0504020202020204"/>
              <a:cs typeface="Arial" panose="020B0604020202020204" pitchFamily="34" charset="0"/>
            </a:rPr>
            <a:t>Fear of IPV prevented some women from accessing testing (variable results). One study suggested that IPV motivates HIV testing.</a:t>
          </a:r>
        </a:p>
        <a:p>
          <a:pPr marL="114300" lvl="1" indent="-114300" algn="l" defTabSz="533400">
            <a:lnSpc>
              <a:spcPct val="90000"/>
            </a:lnSpc>
            <a:spcBef>
              <a:spcPct val="0"/>
            </a:spcBef>
            <a:spcAft>
              <a:spcPct val="15000"/>
            </a:spcAft>
            <a:buChar char="••"/>
          </a:pPr>
          <a:r>
            <a:rPr lang="en-ZA" sz="1200" kern="1200" dirty="0">
              <a:latin typeface="Arial Nova" panose="020B0504020202020204"/>
              <a:cs typeface="Arial" panose="020B0604020202020204" pitchFamily="34" charset="0"/>
            </a:rPr>
            <a:t>Fear of violence prevented disclosure</a:t>
          </a:r>
        </a:p>
      </dsp:txBody>
      <dsp:txXfrm>
        <a:off x="445136" y="776976"/>
        <a:ext cx="1968163" cy="3660267"/>
      </dsp:txXfrm>
    </dsp:sp>
    <dsp:sp modelId="{09CE46FD-5955-4368-878E-30A779FBC9FD}">
      <dsp:nvSpPr>
        <dsp:cNvPr id="0" name=""/>
        <dsp:cNvSpPr/>
      </dsp:nvSpPr>
      <dsp:spPr>
        <a:xfrm>
          <a:off x="50006" y="255406"/>
          <a:ext cx="790258" cy="790258"/>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8CC594-3F8D-4F83-8D4A-50D3835BCEEA}">
      <dsp:nvSpPr>
        <dsp:cNvPr id="0" name=""/>
        <dsp:cNvSpPr/>
      </dsp:nvSpPr>
      <dsp:spPr>
        <a:xfrm rot="16200000">
          <a:off x="1287884" y="2409545"/>
          <a:ext cx="3660267" cy="395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482" bIns="0" numCol="1" spcCol="1270" anchor="t" anchorCtr="0">
          <a:noAutofit/>
        </a:bodyPr>
        <a:lstStyle/>
        <a:p>
          <a:pPr lvl="0" algn="r" defTabSz="889000">
            <a:lnSpc>
              <a:spcPct val="90000"/>
            </a:lnSpc>
            <a:spcBef>
              <a:spcPct val="0"/>
            </a:spcBef>
            <a:spcAft>
              <a:spcPct val="35000"/>
            </a:spcAft>
          </a:pPr>
          <a:r>
            <a:rPr lang="en-ZA" sz="2000" kern="1200" dirty="0">
              <a:latin typeface="Arial Nova" panose="020B0504020202020204"/>
              <a:cs typeface="Arial" panose="020B0604020202020204" pitchFamily="34" charset="0"/>
            </a:rPr>
            <a:t>ART initiation</a:t>
          </a:r>
        </a:p>
      </dsp:txBody>
      <dsp:txXfrm>
        <a:off x="1287884" y="2409545"/>
        <a:ext cx="3660267" cy="395129"/>
      </dsp:txXfrm>
    </dsp:sp>
    <dsp:sp modelId="{798F717A-F861-46B6-93B6-3F8430AF8430}">
      <dsp:nvSpPr>
        <dsp:cNvPr id="0" name=""/>
        <dsp:cNvSpPr/>
      </dsp:nvSpPr>
      <dsp:spPr>
        <a:xfrm>
          <a:off x="3315583" y="776976"/>
          <a:ext cx="1968163" cy="3660267"/>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348482" rIns="99568"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Arial Nova" panose="020B0504020202020204"/>
              <a:cs typeface="Arial" panose="020B0604020202020204" pitchFamily="34" charset="0"/>
            </a:rPr>
            <a:t>IPV was associated with inability to access care and treatment.</a:t>
          </a:r>
          <a:endParaRPr lang="en-ZA" sz="1400" kern="1200" dirty="0">
            <a:latin typeface="Arial Nova" panose="020B0504020202020204"/>
            <a:cs typeface="Arial" panose="020B0604020202020204" pitchFamily="34" charset="0"/>
          </a:endParaRPr>
        </a:p>
        <a:p>
          <a:pPr marL="114300" lvl="1" indent="-114300" algn="l" defTabSz="622300">
            <a:lnSpc>
              <a:spcPct val="90000"/>
            </a:lnSpc>
            <a:spcBef>
              <a:spcPct val="0"/>
            </a:spcBef>
            <a:spcAft>
              <a:spcPct val="15000"/>
            </a:spcAft>
            <a:buChar char="••"/>
          </a:pPr>
          <a:r>
            <a:rPr lang="en-GB" sz="1400" kern="1200" dirty="0">
              <a:latin typeface="Arial Nova" panose="020B0504020202020204"/>
              <a:cs typeface="Arial" panose="020B0604020202020204" pitchFamily="34" charset="0"/>
            </a:rPr>
            <a:t>IPV was associated with lower current ART use among women</a:t>
          </a:r>
          <a:endParaRPr lang="en-ZA" sz="1400" kern="1200" dirty="0">
            <a:latin typeface="Arial Nova" panose="020B0504020202020204"/>
            <a:cs typeface="Arial" panose="020B0604020202020204" pitchFamily="34" charset="0"/>
          </a:endParaRPr>
        </a:p>
        <a:p>
          <a:pPr marL="114300" lvl="1" indent="-114300" algn="l" defTabSz="622300">
            <a:lnSpc>
              <a:spcPct val="90000"/>
            </a:lnSpc>
            <a:spcBef>
              <a:spcPct val="0"/>
            </a:spcBef>
            <a:spcAft>
              <a:spcPct val="15000"/>
            </a:spcAft>
            <a:buChar char="••"/>
          </a:pPr>
          <a:r>
            <a:rPr lang="en-GB" sz="1400" kern="1200" dirty="0">
              <a:latin typeface="Arial Nova" panose="020B0504020202020204"/>
              <a:cs typeface="Arial" panose="020B0604020202020204" pitchFamily="34" charset="0"/>
            </a:rPr>
            <a:t>Women were reluctant to, or did not include, their male partners in PMTCT services due to fear of violence.  </a:t>
          </a:r>
          <a:endParaRPr lang="en-ZA" sz="1400" kern="1200" dirty="0">
            <a:latin typeface="Arial Nova" panose="020B0504020202020204"/>
            <a:cs typeface="Arial" panose="020B0604020202020204" pitchFamily="34" charset="0"/>
          </a:endParaRPr>
        </a:p>
      </dsp:txBody>
      <dsp:txXfrm>
        <a:off x="3315583" y="776976"/>
        <a:ext cx="1968163" cy="3660267"/>
      </dsp:txXfrm>
    </dsp:sp>
    <dsp:sp modelId="{5D9CF89D-1FEB-4D25-9C11-0C7A1AEBE690}">
      <dsp:nvSpPr>
        <dsp:cNvPr id="0" name=""/>
        <dsp:cNvSpPr/>
      </dsp:nvSpPr>
      <dsp:spPr>
        <a:xfrm>
          <a:off x="2920453" y="255406"/>
          <a:ext cx="790258" cy="790258"/>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01912-FD6B-4E09-97C2-2BB91E43A2C0}">
      <dsp:nvSpPr>
        <dsp:cNvPr id="0" name=""/>
        <dsp:cNvSpPr/>
      </dsp:nvSpPr>
      <dsp:spPr>
        <a:xfrm rot="16200000">
          <a:off x="4158331" y="2409545"/>
          <a:ext cx="3660267" cy="395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482" bIns="0" numCol="1" spcCol="1270" anchor="t" anchorCtr="0">
          <a:noAutofit/>
        </a:bodyPr>
        <a:lstStyle/>
        <a:p>
          <a:pPr lvl="0" algn="r" defTabSz="889000">
            <a:lnSpc>
              <a:spcPct val="90000"/>
            </a:lnSpc>
            <a:spcBef>
              <a:spcPct val="0"/>
            </a:spcBef>
            <a:spcAft>
              <a:spcPct val="35000"/>
            </a:spcAft>
          </a:pPr>
          <a:r>
            <a:rPr lang="en-ZA" sz="2000" kern="1200" dirty="0">
              <a:latin typeface="Arial Nova" panose="020B0504020202020204"/>
              <a:cs typeface="Arial" panose="020B0604020202020204" pitchFamily="34" charset="0"/>
            </a:rPr>
            <a:t>Viral load suppression</a:t>
          </a:r>
        </a:p>
      </dsp:txBody>
      <dsp:txXfrm>
        <a:off x="4158331" y="2409545"/>
        <a:ext cx="3660267" cy="395129"/>
      </dsp:txXfrm>
    </dsp:sp>
    <dsp:sp modelId="{F8B1D6C9-0DA2-4DA1-A83D-0CFD48EAFA49}">
      <dsp:nvSpPr>
        <dsp:cNvPr id="0" name=""/>
        <dsp:cNvSpPr/>
      </dsp:nvSpPr>
      <dsp:spPr>
        <a:xfrm>
          <a:off x="6186029" y="776976"/>
          <a:ext cx="1968163" cy="3660267"/>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348482" rIns="99568"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Arial Nova" panose="020B0504020202020204"/>
              <a:cs typeface="Arial" panose="020B0604020202020204" pitchFamily="34" charset="0"/>
            </a:rPr>
            <a:t>IPV reduced odds of women adhering to ART by half. </a:t>
          </a:r>
          <a:endParaRPr lang="en-ZA" sz="1400" kern="1200" dirty="0">
            <a:latin typeface="Arial Nova" panose="020B0504020202020204"/>
            <a:cs typeface="Arial" panose="020B0604020202020204" pitchFamily="34" charset="0"/>
          </a:endParaRPr>
        </a:p>
        <a:p>
          <a:pPr marL="114300" lvl="1" indent="-114300" algn="l" defTabSz="622300">
            <a:lnSpc>
              <a:spcPct val="90000"/>
            </a:lnSpc>
            <a:spcBef>
              <a:spcPct val="0"/>
            </a:spcBef>
            <a:spcAft>
              <a:spcPct val="15000"/>
            </a:spcAft>
            <a:buChar char="••"/>
          </a:pPr>
          <a:r>
            <a:rPr lang="en-GB" sz="1400" kern="1200" dirty="0">
              <a:latin typeface="Arial Nova" panose="020B0504020202020204"/>
              <a:cs typeface="Arial" panose="020B0604020202020204" pitchFamily="34" charset="0"/>
            </a:rPr>
            <a:t>Partner abuse associated with poor adherence leading to poor clinical outcomes (CD4+, VL). </a:t>
          </a:r>
          <a:endParaRPr lang="en-ZA" sz="1400" kern="1200" dirty="0">
            <a:latin typeface="Arial Nova" panose="020B0504020202020204"/>
            <a:cs typeface="Arial" panose="020B0604020202020204" pitchFamily="34" charset="0"/>
          </a:endParaRPr>
        </a:p>
        <a:p>
          <a:pPr marL="114300" lvl="1" indent="-114300" algn="l" defTabSz="622300">
            <a:lnSpc>
              <a:spcPct val="90000"/>
            </a:lnSpc>
            <a:spcBef>
              <a:spcPct val="0"/>
            </a:spcBef>
            <a:spcAft>
              <a:spcPct val="15000"/>
            </a:spcAft>
            <a:buChar char="••"/>
          </a:pPr>
          <a:r>
            <a:rPr lang="en-GB" sz="1400" kern="1200" dirty="0">
              <a:latin typeface="Arial Nova" panose="020B0504020202020204"/>
              <a:cs typeface="Arial" panose="020B0604020202020204" pitchFamily="34" charset="0"/>
            </a:rPr>
            <a:t>IPV associated with treatment discontinuation</a:t>
          </a:r>
          <a:endParaRPr lang="en-ZA" sz="1400" kern="1200" dirty="0">
            <a:latin typeface="Arial Nova" panose="020B0504020202020204"/>
            <a:cs typeface="Arial" panose="020B0604020202020204" pitchFamily="34" charset="0"/>
          </a:endParaRPr>
        </a:p>
        <a:p>
          <a:pPr marL="114300" lvl="1" indent="-114300" algn="l" defTabSz="622300">
            <a:lnSpc>
              <a:spcPct val="90000"/>
            </a:lnSpc>
            <a:spcBef>
              <a:spcPct val="0"/>
            </a:spcBef>
            <a:spcAft>
              <a:spcPct val="15000"/>
            </a:spcAft>
            <a:buChar char="••"/>
          </a:pPr>
          <a:r>
            <a:rPr lang="en-GB" sz="1400" kern="1200" dirty="0">
              <a:latin typeface="Arial Nova" panose="020B0504020202020204"/>
              <a:cs typeface="Arial" panose="020B0604020202020204" pitchFamily="34" charset="0"/>
            </a:rPr>
            <a:t>Increased loss to follow up</a:t>
          </a:r>
          <a:endParaRPr lang="en-GB" sz="1400" i="1" kern="1200" dirty="0">
            <a:latin typeface="Arial Nova" panose="020B0504020202020204"/>
            <a:cs typeface="Arial" panose="020B0604020202020204" pitchFamily="34" charset="0"/>
          </a:endParaRPr>
        </a:p>
      </dsp:txBody>
      <dsp:txXfrm>
        <a:off x="6186029" y="776976"/>
        <a:ext cx="1968163" cy="3660267"/>
      </dsp:txXfrm>
    </dsp:sp>
    <dsp:sp modelId="{ECBD5160-E3FC-4E73-87F4-D30DEB18C508}">
      <dsp:nvSpPr>
        <dsp:cNvPr id="0" name=""/>
        <dsp:cNvSpPr/>
      </dsp:nvSpPr>
      <dsp:spPr>
        <a:xfrm>
          <a:off x="5790900" y="255406"/>
          <a:ext cx="790258" cy="790258"/>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t>26/07/2018</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t>‹#›</a:t>
            </a:fld>
            <a:endParaRPr lang="en-GB"/>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294CEF3-340E-594A-9E0B-6020503F5816}" type="datetimeFigureOut">
              <a:rPr lang="en-US" smtClean="0"/>
              <a:t>7/26/2018</a:t>
            </a:fld>
            <a:endParaRPr lang="en-US"/>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30599DFE-6102-164C-A782-D3C81E43EA82}" type="slidenum">
              <a:rPr lang="en-US" smtClean="0"/>
              <a:t>‹#›</a:t>
            </a:fld>
            <a:endParaRPr lang="en-US"/>
          </a:p>
        </p:txBody>
      </p:sp>
    </p:spTree>
    <p:extLst>
      <p:ext uri="{BB962C8B-B14F-4D97-AF65-F5344CB8AC3E}">
        <p14:creationId xmlns:p14="http://schemas.microsoft.com/office/powerpoint/2010/main" val="1728503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599DFE-6102-164C-A782-D3C81E43EA82}" type="slidenum">
              <a:rPr lang="en-US" smtClean="0"/>
              <a:t>2</a:t>
            </a:fld>
            <a:endParaRPr lang="en-US"/>
          </a:p>
        </p:txBody>
      </p:sp>
    </p:spTree>
    <p:extLst>
      <p:ext uri="{BB962C8B-B14F-4D97-AF65-F5344CB8AC3E}">
        <p14:creationId xmlns:p14="http://schemas.microsoft.com/office/powerpoint/2010/main" val="169591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C7398D-A3C2-2D4A-BB3F-7B427B5B3260}" type="slidenum">
              <a:rPr lang="en-US" smtClean="0"/>
              <a:t>15</a:t>
            </a:fld>
            <a:endParaRPr lang="en-US"/>
          </a:p>
        </p:txBody>
      </p:sp>
    </p:spTree>
    <p:extLst>
      <p:ext uri="{BB962C8B-B14F-4D97-AF65-F5344CB8AC3E}">
        <p14:creationId xmlns:p14="http://schemas.microsoft.com/office/powerpoint/2010/main" val="734915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smtClean="0">
                <a:solidFill>
                  <a:schemeClr val="tx1"/>
                </a:solidFill>
                <a:effectLst/>
                <a:latin typeface="+mn-lt"/>
                <a:ea typeface="+mn-ea"/>
                <a:cs typeface="+mn-cs"/>
              </a:rPr>
              <a:t>Dieleman</a:t>
            </a:r>
            <a:r>
              <a:rPr lang="en-GB" sz="1200" b="0" i="0" kern="1200" dirty="0" smtClean="0">
                <a:solidFill>
                  <a:schemeClr val="tx1"/>
                </a:solidFill>
                <a:effectLst/>
                <a:latin typeface="+mn-lt"/>
                <a:ea typeface="+mn-ea"/>
                <a:cs typeface="+mn-cs"/>
              </a:rPr>
              <a:t>, Joseph L., et al. "Spending on health and HIV/AIDS: domestic health spending and development assistance in 188 countries, 1995–2015." </a:t>
            </a:r>
            <a:r>
              <a:rPr lang="en-GB" sz="1200" b="0" i="1" kern="1200" dirty="0" smtClean="0">
                <a:solidFill>
                  <a:schemeClr val="tx1"/>
                </a:solidFill>
                <a:effectLst/>
                <a:latin typeface="+mn-lt"/>
                <a:ea typeface="+mn-ea"/>
                <a:cs typeface="+mn-cs"/>
              </a:rPr>
              <a:t>The Lancet</a:t>
            </a:r>
            <a:r>
              <a:rPr lang="en-GB" sz="1200" b="0" i="0" kern="1200" dirty="0" smtClean="0">
                <a:solidFill>
                  <a:schemeClr val="tx1"/>
                </a:solidFill>
                <a:effectLst/>
                <a:latin typeface="+mn-lt"/>
                <a:ea typeface="+mn-ea"/>
                <a:cs typeface="+mn-cs"/>
              </a:rPr>
              <a:t>391.10132 (2018): 1799-1829.</a:t>
            </a:r>
            <a:endParaRPr lang="en-GB" dirty="0"/>
          </a:p>
        </p:txBody>
      </p:sp>
      <p:sp>
        <p:nvSpPr>
          <p:cNvPr id="4" name="Slide Number Placeholder 3"/>
          <p:cNvSpPr>
            <a:spLocks noGrp="1"/>
          </p:cNvSpPr>
          <p:nvPr>
            <p:ph type="sldNum" sz="quarter" idx="10"/>
          </p:nvPr>
        </p:nvSpPr>
        <p:spPr/>
        <p:txBody>
          <a:bodyPr/>
          <a:lstStyle/>
          <a:p>
            <a:fld id="{30599DFE-6102-164C-A782-D3C81E43EA82}" type="slidenum">
              <a:rPr lang="en-US" smtClean="0"/>
              <a:t>17</a:t>
            </a:fld>
            <a:endParaRPr lang="en-US"/>
          </a:p>
        </p:txBody>
      </p:sp>
    </p:spTree>
    <p:extLst>
      <p:ext uri="{BB962C8B-B14F-4D97-AF65-F5344CB8AC3E}">
        <p14:creationId xmlns:p14="http://schemas.microsoft.com/office/powerpoint/2010/main" val="43016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599DFE-6102-164C-A782-D3C81E43EA82}" type="slidenum">
              <a:rPr lang="en-US" smtClean="0"/>
              <a:t>18</a:t>
            </a:fld>
            <a:endParaRPr lang="en-US"/>
          </a:p>
        </p:txBody>
      </p:sp>
    </p:spTree>
    <p:extLst>
      <p:ext uri="{BB962C8B-B14F-4D97-AF65-F5344CB8AC3E}">
        <p14:creationId xmlns:p14="http://schemas.microsoft.com/office/powerpoint/2010/main" val="1161515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hape 1529"/>
          <p:cNvSpPr>
            <a:spLocks noGrp="1" noRot="1" noChangeAspect="1"/>
          </p:cNvSpPr>
          <p:nvPr>
            <p:ph type="sldImg"/>
          </p:nvPr>
        </p:nvSpPr>
        <p:spPr bwMode="auto">
          <a:xfrm>
            <a:off x="1165225" y="692150"/>
            <a:ext cx="4619625" cy="3463925"/>
          </a:xfrm>
          <a:noFill/>
        </p:spPr>
      </p:sp>
      <p:sp>
        <p:nvSpPr>
          <p:cNvPr id="133122" name="Shape 1530"/>
          <p:cNvSpPr>
            <a:spLocks noGrp="1"/>
          </p:cNvSpPr>
          <p:nvPr>
            <p:ph type="body" sz="quarter" idx="1"/>
          </p:nvPr>
        </p:nvSpPr>
        <p:spPr bwMode="auto">
          <a:noFill/>
        </p:spPr>
        <p:txBody>
          <a:bodyPr vert="horz" wrap="square" lIns="92492" tIns="46246" rIns="92492" bIns="46246" numCol="1" anchor="t" anchorCtr="0" compatLnSpc="1">
            <a:prstTxWarp prst="textNoShape">
              <a:avLst/>
            </a:prstTxWarp>
          </a:bodyPr>
          <a:lstStyle/>
          <a:p>
            <a:pPr eaLnBrk="1" hangingPunct="1">
              <a:spcBef>
                <a:spcPct val="0"/>
              </a:spcBef>
              <a:buFontTx/>
              <a:buChar char="•"/>
            </a:pPr>
            <a:endParaRPr lang="en-US" dirty="0">
              <a:solidFill>
                <a:srgbClr val="000000"/>
              </a:solidFill>
            </a:endParaRPr>
          </a:p>
        </p:txBody>
      </p:sp>
    </p:spTree>
    <p:extLst>
      <p:ext uri="{BB962C8B-B14F-4D97-AF65-F5344CB8AC3E}">
        <p14:creationId xmlns:p14="http://schemas.microsoft.com/office/powerpoint/2010/main" val="1313756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098D52-BAD9-401D-BDE2-9CBB28387637}" type="slidenum">
              <a:rPr lang="en-GB" smtClean="0"/>
              <a:pPr/>
              <a:t>21</a:t>
            </a:fld>
            <a:endParaRPr lang="en-GB"/>
          </a:p>
        </p:txBody>
      </p:sp>
    </p:spTree>
    <p:extLst>
      <p:ext uri="{BB962C8B-B14F-4D97-AF65-F5344CB8AC3E}">
        <p14:creationId xmlns:p14="http://schemas.microsoft.com/office/powerpoint/2010/main" val="2195233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solidFill>
                  <a:schemeClr val="tx1"/>
                </a:solidFill>
              </a:rPr>
              <a:t>METHODS</a:t>
            </a:r>
          </a:p>
          <a:p>
            <a:endParaRPr lang="en-US" sz="1000" b="1" dirty="0">
              <a:solidFill>
                <a:schemeClr val="tx1"/>
              </a:solidFill>
            </a:endParaRPr>
          </a:p>
          <a:p>
            <a:r>
              <a:rPr lang="en-US" sz="2000" b="1" dirty="0">
                <a:solidFill>
                  <a:schemeClr val="tx1"/>
                </a:solidFill>
              </a:rPr>
              <a:t>Model: </a:t>
            </a:r>
            <a:r>
              <a:rPr lang="en-US" sz="2000" dirty="0">
                <a:solidFill>
                  <a:schemeClr val="tx1"/>
                </a:solidFill>
              </a:rPr>
              <a:t>Spectrum’s </a:t>
            </a:r>
            <a:r>
              <a:rPr lang="en-US" sz="2000" dirty="0" err="1">
                <a:solidFill>
                  <a:schemeClr val="tx1"/>
                </a:solidFill>
              </a:rPr>
              <a:t>demproj</a:t>
            </a:r>
            <a:r>
              <a:rPr lang="en-US" sz="2000" dirty="0">
                <a:solidFill>
                  <a:schemeClr val="tx1"/>
                </a:solidFill>
              </a:rPr>
              <a:t>, AIM/GOALs, and </a:t>
            </a:r>
            <a:r>
              <a:rPr lang="en-US" sz="2000" dirty="0" err="1">
                <a:solidFill>
                  <a:schemeClr val="tx1"/>
                </a:solidFill>
              </a:rPr>
              <a:t>FamPlan</a:t>
            </a:r>
            <a:r>
              <a:rPr lang="en-US" sz="2000" dirty="0">
                <a:solidFill>
                  <a:schemeClr val="tx1"/>
                </a:solidFill>
              </a:rPr>
              <a:t> modules</a:t>
            </a:r>
          </a:p>
          <a:p>
            <a:endParaRPr lang="en-US" sz="1000" dirty="0">
              <a:solidFill>
                <a:schemeClr val="tx1"/>
              </a:solidFill>
            </a:endParaRPr>
          </a:p>
          <a:p>
            <a:r>
              <a:rPr lang="en-US" sz="2000" b="1" dirty="0">
                <a:solidFill>
                  <a:schemeClr val="tx1"/>
                </a:solidFill>
              </a:rPr>
              <a:t>Baseline:</a:t>
            </a:r>
            <a:r>
              <a:rPr lang="en-US" sz="2000" dirty="0">
                <a:solidFill>
                  <a:schemeClr val="tx1"/>
                </a:solidFill>
              </a:rPr>
              <a:t> Maintaining fixed PMTCT (26%) and contraceptive (15%) coverage over the next decade (2018 – 2028)</a:t>
            </a:r>
          </a:p>
          <a:p>
            <a:endParaRPr lang="en-US" sz="1000" dirty="0">
              <a:solidFill>
                <a:schemeClr val="tx1"/>
              </a:solidFill>
            </a:endParaRPr>
          </a:p>
          <a:p>
            <a:r>
              <a:rPr lang="en-US" sz="2000" b="1" dirty="0">
                <a:solidFill>
                  <a:schemeClr val="tx1"/>
                </a:solidFill>
              </a:rPr>
              <a:t>Interventions</a:t>
            </a:r>
          </a:p>
          <a:p>
            <a:pPr lvl="1"/>
            <a:r>
              <a:rPr lang="en-US" sz="1800" b="1" dirty="0">
                <a:solidFill>
                  <a:schemeClr val="tx1"/>
                </a:solidFill>
              </a:rPr>
              <a:t>Family planning</a:t>
            </a:r>
            <a:r>
              <a:rPr lang="en-US" sz="1800" dirty="0">
                <a:solidFill>
                  <a:schemeClr val="tx1"/>
                </a:solidFill>
              </a:rPr>
              <a:t>: Increasing contraceptive coverage to 31% by 2023 and maintaining through 2028</a:t>
            </a:r>
          </a:p>
          <a:p>
            <a:pPr lvl="1"/>
            <a:r>
              <a:rPr lang="en-US" sz="1800" b="1" dirty="0">
                <a:solidFill>
                  <a:schemeClr val="tx1"/>
                </a:solidFill>
              </a:rPr>
              <a:t>PMTCT:</a:t>
            </a:r>
            <a:r>
              <a:rPr lang="en-US" sz="1800" dirty="0">
                <a:solidFill>
                  <a:schemeClr val="tx1"/>
                </a:solidFill>
              </a:rPr>
              <a:t> Increasing PMTCT option B+ coverage to 90% (UNIAIDS &amp; PEPFAR targets) by 2023 and maintaining through 2028</a:t>
            </a:r>
          </a:p>
          <a:p>
            <a:pPr lvl="1"/>
            <a:endParaRPr lang="en-US" sz="1600" dirty="0">
              <a:solidFill>
                <a:schemeClr val="tx1"/>
              </a:solidFill>
            </a:endParaRPr>
          </a:p>
          <a:p>
            <a:r>
              <a:rPr lang="en-US" sz="2000" b="1" dirty="0">
                <a:solidFill>
                  <a:schemeClr val="tx1"/>
                </a:solidFill>
              </a:rPr>
              <a:t>Outcomes: </a:t>
            </a:r>
            <a:r>
              <a:rPr lang="en-US" sz="2000" dirty="0">
                <a:solidFill>
                  <a:schemeClr val="tx1"/>
                </a:solidFill>
              </a:rPr>
              <a:t>Reduction in HIV incidence, HIV diagnosis in infants, unwanted pregnancies and maternal and infant morbidity and mortality</a:t>
            </a:r>
          </a:p>
          <a:p>
            <a:pPr lvl="1"/>
            <a:endParaRPr lang="en-US" sz="2000" b="1" dirty="0">
              <a:solidFill>
                <a:schemeClr val="tx1"/>
              </a:solidFill>
            </a:endParaRPr>
          </a:p>
          <a:p>
            <a:endParaRPr lang="en-US" sz="2000" dirty="0">
              <a:solidFill>
                <a:schemeClr val="tx1"/>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07C7398D-A3C2-2D4A-BB3F-7B427B5B3260}" type="slidenum">
              <a:rPr lang="en-US" smtClean="0"/>
              <a:t>24</a:t>
            </a:fld>
            <a:endParaRPr lang="en-US"/>
          </a:p>
        </p:txBody>
      </p:sp>
    </p:spTree>
    <p:extLst>
      <p:ext uri="{BB962C8B-B14F-4D97-AF65-F5344CB8AC3E}">
        <p14:creationId xmlns:p14="http://schemas.microsoft.com/office/powerpoint/2010/main" val="1922231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C7398D-A3C2-2D4A-BB3F-7B427B5B3260}" type="slidenum">
              <a:rPr lang="en-US" smtClean="0"/>
              <a:t>26</a:t>
            </a:fld>
            <a:endParaRPr lang="en-US"/>
          </a:p>
        </p:txBody>
      </p:sp>
    </p:spTree>
    <p:extLst>
      <p:ext uri="{BB962C8B-B14F-4D97-AF65-F5344CB8AC3E}">
        <p14:creationId xmlns:p14="http://schemas.microsoft.com/office/powerpoint/2010/main" val="2434190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97260EE-D313-45F1-A16F-975D5FC85349}" type="slidenum">
              <a:rPr lang="en-ZA" smtClean="0"/>
              <a:t>29</a:t>
            </a:fld>
            <a:endParaRPr lang="en-ZA"/>
          </a:p>
        </p:txBody>
      </p:sp>
    </p:spTree>
    <p:extLst>
      <p:ext uri="{BB962C8B-B14F-4D97-AF65-F5344CB8AC3E}">
        <p14:creationId xmlns:p14="http://schemas.microsoft.com/office/powerpoint/2010/main" val="4272044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64D68-FB8C-49D8-8BF7-F3452B0C3E22}" type="slidenum">
              <a:rPr lang="en-GB" smtClean="0"/>
              <a:t>30</a:t>
            </a:fld>
            <a:endParaRPr lang="en-GB"/>
          </a:p>
        </p:txBody>
      </p:sp>
    </p:spTree>
    <p:extLst>
      <p:ext uri="{BB962C8B-B14F-4D97-AF65-F5344CB8AC3E}">
        <p14:creationId xmlns:p14="http://schemas.microsoft.com/office/powerpoint/2010/main" val="2433317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C7398D-A3C2-2D4A-BB3F-7B427B5B3260}" type="slidenum">
              <a:rPr lang="en-US" smtClean="0"/>
              <a:t>31</a:t>
            </a:fld>
            <a:endParaRPr lang="en-US"/>
          </a:p>
        </p:txBody>
      </p:sp>
    </p:spTree>
    <p:extLst>
      <p:ext uri="{BB962C8B-B14F-4D97-AF65-F5344CB8AC3E}">
        <p14:creationId xmlns:p14="http://schemas.microsoft.com/office/powerpoint/2010/main" val="133228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a:t>://www.sfdph.org/dph/files/reports/RptsHIVAIDS/Annual-Report-2016-20170831.pdf</a:t>
            </a:r>
          </a:p>
        </p:txBody>
      </p:sp>
      <p:sp>
        <p:nvSpPr>
          <p:cNvPr id="4" name="Slide Number Placeholder 3"/>
          <p:cNvSpPr>
            <a:spLocks noGrp="1"/>
          </p:cNvSpPr>
          <p:nvPr>
            <p:ph type="sldNum" sz="quarter" idx="10"/>
          </p:nvPr>
        </p:nvSpPr>
        <p:spPr/>
        <p:txBody>
          <a:bodyPr/>
          <a:lstStyle/>
          <a:p>
            <a:fld id="{30599DFE-6102-164C-A782-D3C81E43EA82}" type="slidenum">
              <a:rPr lang="en-US" smtClean="0"/>
              <a:t>4</a:t>
            </a:fld>
            <a:endParaRPr lang="en-US"/>
          </a:p>
        </p:txBody>
      </p:sp>
    </p:spTree>
    <p:extLst>
      <p:ext uri="{BB962C8B-B14F-4D97-AF65-F5344CB8AC3E}">
        <p14:creationId xmlns:p14="http://schemas.microsoft.com/office/powerpoint/2010/main" val="2497527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599DFE-6102-164C-A782-D3C81E43EA82}" type="slidenum">
              <a:rPr lang="en-US" smtClean="0"/>
              <a:t>33</a:t>
            </a:fld>
            <a:endParaRPr lang="en-US"/>
          </a:p>
        </p:txBody>
      </p:sp>
    </p:spTree>
    <p:extLst>
      <p:ext uri="{BB962C8B-B14F-4D97-AF65-F5344CB8AC3E}">
        <p14:creationId xmlns:p14="http://schemas.microsoft.com/office/powerpoint/2010/main" val="3295817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599DFE-6102-164C-A782-D3C81E43EA82}" type="slidenum">
              <a:rPr lang="en-US" smtClean="0"/>
              <a:t>6</a:t>
            </a:fld>
            <a:endParaRPr lang="en-US"/>
          </a:p>
        </p:txBody>
      </p:sp>
    </p:spTree>
    <p:extLst>
      <p:ext uri="{BB962C8B-B14F-4D97-AF65-F5344CB8AC3E}">
        <p14:creationId xmlns:p14="http://schemas.microsoft.com/office/powerpoint/2010/main" val="2444846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www.unaids.org</a:t>
            </a:r>
            <a:r>
              <a:rPr lang="en-US" dirty="0"/>
              <a:t>/sites/default/files/</a:t>
            </a:r>
            <a:r>
              <a:rPr lang="en-US" dirty="0" err="1"/>
              <a:t>media_asset</a:t>
            </a:r>
            <a:r>
              <a:rPr lang="en-US" dirty="0"/>
              <a:t>/miles-to-</a:t>
            </a:r>
            <a:r>
              <a:rPr lang="en-US" dirty="0" err="1"/>
              <a:t>go_en.pdf</a:t>
            </a:r>
            <a:endParaRPr lang="en-US" dirty="0"/>
          </a:p>
        </p:txBody>
      </p:sp>
      <p:sp>
        <p:nvSpPr>
          <p:cNvPr id="4" name="Slide Number Placeholder 3"/>
          <p:cNvSpPr>
            <a:spLocks noGrp="1"/>
          </p:cNvSpPr>
          <p:nvPr>
            <p:ph type="sldNum" sz="quarter" idx="10"/>
          </p:nvPr>
        </p:nvSpPr>
        <p:spPr/>
        <p:txBody>
          <a:bodyPr/>
          <a:lstStyle/>
          <a:p>
            <a:fld id="{30599DFE-6102-164C-A782-D3C81E43EA82}" type="slidenum">
              <a:rPr lang="en-US" smtClean="0"/>
              <a:t>7</a:t>
            </a:fld>
            <a:endParaRPr lang="en-US"/>
          </a:p>
        </p:txBody>
      </p:sp>
    </p:spTree>
    <p:extLst>
      <p:ext uri="{BB962C8B-B14F-4D97-AF65-F5344CB8AC3E}">
        <p14:creationId xmlns:p14="http://schemas.microsoft.com/office/powerpoint/2010/main" val="676125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C7398D-A3C2-2D4A-BB3F-7B427B5B3260}" type="slidenum">
              <a:rPr lang="en-US" smtClean="0"/>
              <a:t>8</a:t>
            </a:fld>
            <a:endParaRPr lang="en-US"/>
          </a:p>
        </p:txBody>
      </p:sp>
    </p:spTree>
    <p:extLst>
      <p:ext uri="{BB962C8B-B14F-4D97-AF65-F5344CB8AC3E}">
        <p14:creationId xmlns:p14="http://schemas.microsoft.com/office/powerpoint/2010/main" val="376507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Figure shows Origin-destination pairs (categorized by country, and county/district geographic units)  showing the magnitude of labor and non-labor-related (combined) trips requiring an overnight stay (sampling-weighted number of trips per person in a six-month time period).  </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Study “Understanding Mobility and Risk in SEARCH Communities” (PI Camlin, R01MH104132): embedded within the Sustainable East Africa Research in Community Health (SEARCH) trial (PI </a:t>
            </a:r>
            <a:r>
              <a:rPr lang="en-US" sz="1200" kern="1200" dirty="0" err="1" smtClean="0">
                <a:solidFill>
                  <a:schemeClr val="tx1"/>
                </a:solidFill>
                <a:effectLst/>
                <a:latin typeface="+mn-lt"/>
                <a:ea typeface="+mn-ea"/>
                <a:cs typeface="+mn-cs"/>
              </a:rPr>
              <a:t>Havlir</a:t>
            </a:r>
            <a:r>
              <a:rPr lang="en-US" sz="1200" kern="1200" dirty="0" smtClean="0">
                <a:solidFill>
                  <a:schemeClr val="tx1"/>
                </a:solidFill>
                <a:effectLst/>
                <a:latin typeface="+mn-lt"/>
                <a:ea typeface="+mn-ea"/>
                <a:cs typeface="+mn-cs"/>
              </a:rPr>
              <a:t>, NCT# 01864603)</a:t>
            </a:r>
            <a:r>
              <a:rPr lang="en-US" dirty="0" smtClean="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Talking points: </a:t>
            </a:r>
          </a:p>
          <a:p>
            <a:r>
              <a:rPr lang="en-US" dirty="0" smtClean="0"/>
              <a:t>Magnitude of mobility varies across regions and across genders</a:t>
            </a:r>
          </a:p>
          <a:p>
            <a:r>
              <a:rPr lang="en-US" dirty="0" smtClean="0"/>
              <a:t>Not only migration (permanent changes of residence over geopolitical boundaries) matters for HIV research; ALSO, short term mobility (trips away from home) is associated with higher risks of HIV, and disruptions to HIV care engagement.</a:t>
            </a:r>
          </a:p>
          <a:p>
            <a:endParaRPr lang="en-US" dirty="0" smtClean="0"/>
          </a:p>
          <a:p>
            <a:r>
              <a:rPr lang="en-US" dirty="0" smtClean="0"/>
              <a:t>Interventions to improve the HIV prevention and care continue should account for movements of people in and out of communities, and address the needs of migrants (those who move residences over national and subnational boundaries) and highly mobile people (who travel for periods of time to and from households)</a:t>
            </a:r>
          </a:p>
          <a:p>
            <a:r>
              <a:rPr lang="en-US" dirty="0" smtClean="0"/>
              <a:t> </a:t>
            </a:r>
          </a:p>
        </p:txBody>
      </p:sp>
      <p:sp>
        <p:nvSpPr>
          <p:cNvPr id="4" name="Slide Number Placeholder 3"/>
          <p:cNvSpPr>
            <a:spLocks noGrp="1"/>
          </p:cNvSpPr>
          <p:nvPr>
            <p:ph type="sldNum" sz="quarter" idx="10"/>
          </p:nvPr>
        </p:nvSpPr>
        <p:spPr/>
        <p:txBody>
          <a:bodyPr/>
          <a:lstStyle/>
          <a:p>
            <a:fld id="{30599DFE-6102-164C-A782-D3C81E43EA82}" type="slidenum">
              <a:rPr lang="en-US" smtClean="0"/>
              <a:t>9</a:t>
            </a:fld>
            <a:endParaRPr lang="en-US"/>
          </a:p>
        </p:txBody>
      </p:sp>
    </p:spTree>
    <p:extLst>
      <p:ext uri="{BB962C8B-B14F-4D97-AF65-F5344CB8AC3E}">
        <p14:creationId xmlns:p14="http://schemas.microsoft.com/office/powerpoint/2010/main" val="384805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t>Each day, there are around 4,400 new infections among adults aged 15 and older, 33</a:t>
            </a:r>
            <a:r>
              <a:rPr lang="en-GB" sz="1200" dirty="0" smtClean="0"/>
              <a:t>% of these are among young people (15 to 24)</a:t>
            </a:r>
            <a:endParaRPr lang="en-US" sz="1200" dirty="0" smtClean="0"/>
          </a:p>
          <a:p>
            <a:endParaRPr lang="en-GB" dirty="0"/>
          </a:p>
        </p:txBody>
      </p:sp>
      <p:sp>
        <p:nvSpPr>
          <p:cNvPr id="4" name="Slide Number Placeholder 3"/>
          <p:cNvSpPr>
            <a:spLocks noGrp="1"/>
          </p:cNvSpPr>
          <p:nvPr>
            <p:ph type="sldNum" sz="quarter" idx="10"/>
          </p:nvPr>
        </p:nvSpPr>
        <p:spPr/>
        <p:txBody>
          <a:bodyPr/>
          <a:lstStyle/>
          <a:p>
            <a:fld id="{30599DFE-6102-164C-A782-D3C81E43EA82}" type="slidenum">
              <a:rPr lang="en-US" smtClean="0"/>
              <a:t>10</a:t>
            </a:fld>
            <a:endParaRPr lang="en-US"/>
          </a:p>
        </p:txBody>
      </p:sp>
    </p:spTree>
    <p:extLst>
      <p:ext uri="{BB962C8B-B14F-4D97-AF65-F5344CB8AC3E}">
        <p14:creationId xmlns:p14="http://schemas.microsoft.com/office/powerpoint/2010/main" val="4132006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23 countries—the majority of which are in sub-Saharan Africa— that have among the highest numbers of new HIV infections in children, adolescents and young women</a:t>
            </a:r>
            <a:endParaRPr lang="en-US" dirty="0"/>
          </a:p>
        </p:txBody>
      </p:sp>
      <p:sp>
        <p:nvSpPr>
          <p:cNvPr id="4" name="Slide Number Placeholder 3"/>
          <p:cNvSpPr>
            <a:spLocks noGrp="1"/>
          </p:cNvSpPr>
          <p:nvPr>
            <p:ph type="sldNum" sz="quarter" idx="10"/>
          </p:nvPr>
        </p:nvSpPr>
        <p:spPr/>
        <p:txBody>
          <a:bodyPr/>
          <a:lstStyle/>
          <a:p>
            <a:fld id="{07C7398D-A3C2-2D4A-BB3F-7B427B5B3260}" type="slidenum">
              <a:rPr lang="en-US" smtClean="0"/>
              <a:t>11</a:t>
            </a:fld>
            <a:endParaRPr lang="en-US" dirty="0"/>
          </a:p>
        </p:txBody>
      </p:sp>
    </p:spTree>
    <p:extLst>
      <p:ext uri="{BB962C8B-B14F-4D97-AF65-F5344CB8AC3E}">
        <p14:creationId xmlns:p14="http://schemas.microsoft.com/office/powerpoint/2010/main" val="2352909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917575" y="744538"/>
            <a:ext cx="4962525" cy="3722687"/>
          </a:xfrm>
          <a:ln/>
        </p:spPr>
      </p:sp>
      <p:sp>
        <p:nvSpPr>
          <p:cNvPr id="101379" name="Notes Placeholder 2"/>
          <p:cNvSpPr>
            <a:spLocks noGrp="1"/>
          </p:cNvSpPr>
          <p:nvPr>
            <p:ph type="body" idx="1"/>
          </p:nvPr>
        </p:nvSpPr>
        <p:spPr>
          <a:xfrm>
            <a:off x="679607" y="4715632"/>
            <a:ext cx="5438464" cy="4467939"/>
          </a:xfrm>
          <a:noFill/>
          <a:ln/>
        </p:spPr>
        <p:txBody>
          <a:bodyPr/>
          <a:lstStyle/>
          <a:p>
            <a:pPr eaLnBrk="1" hangingPunct="1">
              <a:spcBef>
                <a:spcPct val="0"/>
              </a:spcBef>
            </a:pPr>
            <a:endParaRPr lang="en-US" smtClean="0">
              <a:latin typeface="Times New Roman" pitchFamily="18" charset="0"/>
              <a:ea typeface="ＭＳ Ｐゴシック"/>
              <a:cs typeface="ＭＳ Ｐゴシック"/>
            </a:endParaRPr>
          </a:p>
        </p:txBody>
      </p:sp>
      <p:sp>
        <p:nvSpPr>
          <p:cNvPr id="155651" name="Slide Number Placeholder 3"/>
          <p:cNvSpPr txBox="1">
            <a:spLocks noGrp="1"/>
          </p:cNvSpPr>
          <p:nvPr/>
        </p:nvSpPr>
        <p:spPr bwMode="auto">
          <a:xfrm>
            <a:off x="3851099" y="9429671"/>
            <a:ext cx="2944957" cy="496966"/>
          </a:xfrm>
          <a:prstGeom prst="rect">
            <a:avLst/>
          </a:prstGeom>
          <a:noFill/>
          <a:ln>
            <a:miter lim="800000"/>
            <a:headEnd/>
            <a:tailEnd/>
          </a:ln>
        </p:spPr>
        <p:txBody>
          <a:bodyPr anchor="b"/>
          <a:lstStyle/>
          <a:p>
            <a:pPr algn="r">
              <a:defRPr/>
            </a:pPr>
            <a:fld id="{97EF1E51-04F0-4058-B3B7-D291902D346D}" type="slidenum">
              <a:rPr lang="en-US" sz="1200" i="0">
                <a:solidFill>
                  <a:schemeClr val="tx1"/>
                </a:solidFill>
                <a:latin typeface="+mn-lt"/>
                <a:cs typeface="+mn-cs"/>
              </a:rPr>
              <a:pPr algn="r">
                <a:defRPr/>
              </a:pPr>
              <a:t>12</a:t>
            </a:fld>
            <a:endParaRPr lang="en-US" sz="1200" i="0">
              <a:solidFill>
                <a:schemeClr val="tx1"/>
              </a:solidFill>
              <a:latin typeface="+mn-lt"/>
              <a:cs typeface="+mn-cs"/>
            </a:endParaRPr>
          </a:p>
        </p:txBody>
      </p:sp>
    </p:spTree>
    <p:extLst>
      <p:ext uri="{BB962C8B-B14F-4D97-AF65-F5344CB8AC3E}">
        <p14:creationId xmlns:p14="http://schemas.microsoft.com/office/powerpoint/2010/main" val="2476768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113" y="1843805"/>
            <a:ext cx="8105775" cy="2662481"/>
          </a:xfrm>
          <a:prstGeom prst="rect">
            <a:avLst/>
          </a:prstGeom>
        </p:spPr>
      </p:pic>
      <p:grpSp>
        <p:nvGrpSpPr>
          <p:cNvPr id="4" name="Group 3"/>
          <p:cNvGrpSpPr/>
          <p:nvPr userDrawn="1"/>
        </p:nvGrpSpPr>
        <p:grpSpPr>
          <a:xfrm>
            <a:off x="1647825" y="6035773"/>
            <a:ext cx="7727992" cy="454358"/>
            <a:chOff x="1647825" y="6035773"/>
            <a:chExt cx="7727992" cy="454358"/>
          </a:xfrm>
        </p:grpSpPr>
        <p:sp>
          <p:nvSpPr>
            <p:cNvPr id="2" name="TextBox 1"/>
            <p:cNvSpPr txBox="1"/>
            <p:nvPr userDrawn="1"/>
          </p:nvSpPr>
          <p:spPr>
            <a:xfrm>
              <a:off x="2108242" y="6077480"/>
              <a:ext cx="7267575" cy="369332"/>
            </a:xfrm>
            <a:prstGeom prst="rect">
              <a:avLst/>
            </a:prstGeom>
            <a:noFill/>
          </p:spPr>
          <p:txBody>
            <a:bodyPr wrap="square" rtlCol="0">
              <a:spAutoFit/>
            </a:bodyPr>
            <a:lstStyle/>
            <a:p>
              <a:pPr algn="l"/>
              <a:r>
                <a:rPr lang="fr-CH" sz="18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8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8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8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47825" y="6035773"/>
              <a:ext cx="460417" cy="454358"/>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62844" y="274639"/>
            <a:ext cx="8018313" cy="1143000"/>
          </a:xfrm>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562844" y="1600201"/>
            <a:ext cx="8018313"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47" y="6359567"/>
            <a:ext cx="1066968" cy="354242"/>
          </a:xfrm>
          <a:prstGeom prst="rect">
            <a:avLst/>
          </a:prstGeom>
        </p:spPr>
      </p:pic>
      <p:grpSp>
        <p:nvGrpSpPr>
          <p:cNvPr id="4" name="Group 3"/>
          <p:cNvGrpSpPr/>
          <p:nvPr userDrawn="1"/>
        </p:nvGrpSpPr>
        <p:grpSpPr>
          <a:xfrm>
            <a:off x="562844" y="6370078"/>
            <a:ext cx="6789798" cy="333221"/>
            <a:chOff x="562844" y="6370078"/>
            <a:chExt cx="6789798" cy="333221"/>
          </a:xfrm>
        </p:grpSpPr>
        <p:sp>
          <p:nvSpPr>
            <p:cNvPr id="8" name="TextBox 7"/>
            <p:cNvSpPr txBox="1"/>
            <p:nvPr userDrawn="1"/>
          </p:nvSpPr>
          <p:spPr>
            <a:xfrm>
              <a:off x="844967" y="6382800"/>
              <a:ext cx="6507675"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844" y="6370078"/>
              <a:ext cx="337665" cy="333221"/>
            </a:xfrm>
            <a:prstGeom prst="rect">
              <a:avLst/>
            </a:prstGeom>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3298" y="6356704"/>
            <a:ext cx="1078471" cy="358060"/>
          </a:xfrm>
          <a:prstGeom prst="rect">
            <a:avLst/>
          </a:prstGeom>
        </p:spPr>
      </p:pic>
      <p:grpSp>
        <p:nvGrpSpPr>
          <p:cNvPr id="4" name="Group 3"/>
          <p:cNvGrpSpPr/>
          <p:nvPr userDrawn="1"/>
        </p:nvGrpSpPr>
        <p:grpSpPr>
          <a:xfrm>
            <a:off x="446359" y="6369124"/>
            <a:ext cx="6919640" cy="333221"/>
            <a:chOff x="446359" y="6369124"/>
            <a:chExt cx="6919640" cy="333221"/>
          </a:xfrm>
        </p:grpSpPr>
        <p:sp>
          <p:nvSpPr>
            <p:cNvPr id="7" name="TextBox 6"/>
            <p:cNvSpPr txBox="1"/>
            <p:nvPr userDrawn="1"/>
          </p:nvSpPr>
          <p:spPr>
            <a:xfrm>
              <a:off x="728482" y="6381846"/>
              <a:ext cx="6637517"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359" y="6369124"/>
              <a:ext cx="337665" cy="333221"/>
            </a:xfrm>
            <a:prstGeom prst="rect">
              <a:avLst/>
            </a:prstGeom>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448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_Column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91919"/>
            <a:ext cx="5111750" cy="4807281"/>
          </a:xfrm>
          <a:prstGeom prst="rect">
            <a:avLst/>
          </a:prstGeom>
        </p:spPr>
        <p:txBody>
          <a:bodyPr/>
          <a:lstStyle>
            <a:lvl1pPr>
              <a:defRPr sz="1800" baseline="0">
                <a:latin typeface="Open Sans" charset="0"/>
              </a:defRPr>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marL="257244" marR="0" lvl="0" indent="-257244" algn="l" defTabSz="342991"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4" name="Text Placeholder 3"/>
          <p:cNvSpPr>
            <a:spLocks noGrp="1"/>
          </p:cNvSpPr>
          <p:nvPr>
            <p:ph type="body" sz="half" idx="2" hasCustomPrompt="1"/>
          </p:nvPr>
        </p:nvSpPr>
        <p:spPr>
          <a:xfrm>
            <a:off x="457201" y="1491919"/>
            <a:ext cx="3008313" cy="4807281"/>
          </a:xfrm>
          <a:prstGeom prst="rect">
            <a:avLst/>
          </a:prstGeom>
        </p:spPr>
        <p:txBody>
          <a:bodyPr/>
          <a:lstStyle>
            <a:lvl1pPr marL="0" indent="0">
              <a:buNone/>
              <a:defRPr sz="1800" baseline="0">
                <a:latin typeface="Open Sans" charset="0"/>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9" name="Title 1"/>
          <p:cNvSpPr>
            <a:spLocks noGrp="1"/>
          </p:cNvSpPr>
          <p:nvPr>
            <p:ph type="title" hasCustomPrompt="1"/>
          </p:nvPr>
        </p:nvSpPr>
        <p:spPr>
          <a:xfrm>
            <a:off x="457200" y="279132"/>
            <a:ext cx="6697133"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5"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7"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1842734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andard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477818"/>
            <a:ext cx="8229600" cy="4821382"/>
          </a:xfrm>
          <a:prstGeom prst="rect">
            <a:avLst/>
          </a:prstGeom>
        </p:spPr>
        <p:txBody>
          <a:bodyPr/>
          <a:lstStyle>
            <a:lvl1pPr marL="0" indent="0">
              <a:buNone/>
              <a:defRPr sz="1800" b="0" i="0" baseline="0">
                <a:latin typeface="open sans" charset="0"/>
              </a:defRPr>
            </a:lvl1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5" name="Title 1"/>
          <p:cNvSpPr>
            <a:spLocks noGrp="1"/>
          </p:cNvSpPr>
          <p:nvPr>
            <p:ph type="title" hasCustomPrompt="1"/>
          </p:nvPr>
        </p:nvSpPr>
        <p:spPr>
          <a:xfrm>
            <a:off x="457201" y="279132"/>
            <a:ext cx="6705600"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4"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6"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3355088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9132"/>
            <a:ext cx="6705600"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3" name="Content Placeholder 2"/>
          <p:cNvSpPr>
            <a:spLocks noGrp="1"/>
          </p:cNvSpPr>
          <p:nvPr>
            <p:ph idx="1" hasCustomPrompt="1"/>
          </p:nvPr>
        </p:nvSpPr>
        <p:spPr>
          <a:xfrm>
            <a:off x="457200" y="1477818"/>
            <a:ext cx="8229600" cy="4821382"/>
          </a:xfrm>
          <a:prstGeom prst="rect">
            <a:avLst/>
          </a:prstGeom>
        </p:spPr>
        <p:txBody>
          <a:bodyPr/>
          <a:lstStyle>
            <a:lvl1pPr marL="0" indent="0">
              <a:buNone/>
              <a:defRPr sz="1800" b="0" i="0" baseline="0">
                <a:latin typeface="open sans" charset="0"/>
              </a:defRPr>
            </a:lvl1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2424010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_Column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91919"/>
            <a:ext cx="5111750" cy="4807281"/>
          </a:xfrm>
          <a:prstGeom prst="rect">
            <a:avLst/>
          </a:prstGeom>
        </p:spPr>
        <p:txBody>
          <a:bodyPr/>
          <a:lstStyle>
            <a:lvl1pPr>
              <a:defRPr sz="1800" baseline="0">
                <a:latin typeface="Open Sans" charset="0"/>
              </a:defRPr>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marL="257244" marR="0" lvl="0" indent="-257244" algn="l" defTabSz="342991"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4" name="Text Placeholder 3"/>
          <p:cNvSpPr>
            <a:spLocks noGrp="1"/>
          </p:cNvSpPr>
          <p:nvPr>
            <p:ph type="body" sz="half" idx="2" hasCustomPrompt="1"/>
          </p:nvPr>
        </p:nvSpPr>
        <p:spPr>
          <a:xfrm>
            <a:off x="457201" y="1491919"/>
            <a:ext cx="3008313" cy="4807281"/>
          </a:xfrm>
          <a:prstGeom prst="rect">
            <a:avLst/>
          </a:prstGeom>
        </p:spPr>
        <p:txBody>
          <a:bodyPr/>
          <a:lstStyle>
            <a:lvl1pPr marL="0" indent="0">
              <a:buNone/>
              <a:defRPr sz="1800" baseline="0">
                <a:latin typeface="Open Sans" charset="0"/>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9" name="Title 1"/>
          <p:cNvSpPr>
            <a:spLocks noGrp="1"/>
          </p:cNvSpPr>
          <p:nvPr>
            <p:ph type="title" hasCustomPrompt="1"/>
          </p:nvPr>
        </p:nvSpPr>
        <p:spPr>
          <a:xfrm>
            <a:off x="457201" y="279132"/>
            <a:ext cx="6697132"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5"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6"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4213455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RHI CONTENT SLIDE">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40"/>
            <a:ext cx="8229600" cy="972299"/>
          </a:xfrm>
        </p:spPr>
        <p:txBody>
          <a:bodyPr/>
          <a:lstStyle/>
          <a:p>
            <a:r>
              <a:rPr lang="en-US"/>
              <a:t>Click to edit Master title style</a:t>
            </a:r>
            <a:endParaRPr lang="en-US" dirty="0"/>
          </a:p>
        </p:txBody>
      </p:sp>
      <p:sp>
        <p:nvSpPr>
          <p:cNvPr id="8" name="Content Placeholder 2"/>
          <p:cNvSpPr>
            <a:spLocks noGrp="1"/>
          </p:cNvSpPr>
          <p:nvPr>
            <p:ph idx="1"/>
          </p:nvPr>
        </p:nvSpPr>
        <p:spPr>
          <a:xfrm>
            <a:off x="457200" y="1600202"/>
            <a:ext cx="8229600" cy="3850033"/>
          </a:xfrm>
        </p:spPr>
        <p:txBody>
          <a:bodyPr/>
          <a:lstStyle/>
          <a:p>
            <a:pPr lvl="0"/>
            <a:r>
              <a:rPr lang="en-US"/>
              <a:t>Click to edit Master text styles</a:t>
            </a:r>
          </a:p>
        </p:txBody>
      </p:sp>
    </p:spTree>
    <p:extLst>
      <p:ext uri="{BB962C8B-B14F-4D97-AF65-F5344CB8AC3E}">
        <p14:creationId xmlns:p14="http://schemas.microsoft.com/office/powerpoint/2010/main" val="10715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6"/>
            <a:ext cx="7772400" cy="1470025"/>
          </a:xfrm>
        </p:spPr>
        <p:txBody>
          <a:bodyPr/>
          <a:lstStyle>
            <a:lvl1pPr>
              <a:defRPr>
                <a:solidFill>
                  <a:srgbClr val="0099D2"/>
                </a:solidFill>
                <a:latin typeface="Raleway" panose="020B0503030101060003"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rgbClr val="ED1C24"/>
                </a:solidFill>
                <a:latin typeface="Raleway" panose="020B05030301010600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588" y="343814"/>
            <a:ext cx="4112824" cy="1350927"/>
          </a:xfrm>
          <a:prstGeom prst="rect">
            <a:avLst/>
          </a:prstGeom>
        </p:spPr>
      </p:pic>
      <p:grpSp>
        <p:nvGrpSpPr>
          <p:cNvPr id="4" name="Group 3"/>
          <p:cNvGrpSpPr/>
          <p:nvPr userDrawn="1"/>
        </p:nvGrpSpPr>
        <p:grpSpPr>
          <a:xfrm>
            <a:off x="2186377" y="6447071"/>
            <a:ext cx="6551223" cy="333673"/>
            <a:chOff x="3209637" y="6447071"/>
            <a:chExt cx="6551223" cy="333673"/>
          </a:xfrm>
        </p:grpSpPr>
        <p:sp>
          <p:nvSpPr>
            <p:cNvPr id="10" name="TextBox 9"/>
            <p:cNvSpPr txBox="1"/>
            <p:nvPr userDrawn="1"/>
          </p:nvSpPr>
          <p:spPr>
            <a:xfrm>
              <a:off x="3491760" y="6447071"/>
              <a:ext cx="6269100"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baseline="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9637" y="6447523"/>
              <a:ext cx="337665" cy="333221"/>
            </a:xfrm>
            <a:prstGeom prst="rect">
              <a:avLst/>
            </a:pr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860" y="274639"/>
            <a:ext cx="8018280" cy="1143000"/>
          </a:xfrm>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sp>
        <p:nvSpPr>
          <p:cNvPr id="3" name="Content Placeholder 2"/>
          <p:cNvSpPr>
            <a:spLocks noGrp="1"/>
          </p:cNvSpPr>
          <p:nvPr>
            <p:ph idx="1"/>
          </p:nvPr>
        </p:nvSpPr>
        <p:spPr>
          <a:xfrm>
            <a:off x="562860" y="1600201"/>
            <a:ext cx="8018280" cy="4525963"/>
          </a:xfrm>
        </p:spPr>
        <p:txBody>
          <a:bodyPr/>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60363"/>
            <a:ext cx="1078471" cy="358060"/>
          </a:xfrm>
          <a:prstGeom prst="rect">
            <a:avLst/>
          </a:prstGeom>
        </p:spPr>
      </p:pic>
      <p:grpSp>
        <p:nvGrpSpPr>
          <p:cNvPr id="4" name="Group 3"/>
          <p:cNvGrpSpPr/>
          <p:nvPr userDrawn="1"/>
        </p:nvGrpSpPr>
        <p:grpSpPr>
          <a:xfrm>
            <a:off x="562860" y="6372783"/>
            <a:ext cx="6999083" cy="333221"/>
            <a:chOff x="562860" y="6372783"/>
            <a:chExt cx="6999083" cy="333221"/>
          </a:xfrm>
        </p:grpSpPr>
        <p:sp>
          <p:nvSpPr>
            <p:cNvPr id="7" name="TextBox 6"/>
            <p:cNvSpPr txBox="1"/>
            <p:nvPr userDrawn="1"/>
          </p:nvSpPr>
          <p:spPr>
            <a:xfrm>
              <a:off x="844984" y="6385505"/>
              <a:ext cx="6716959" cy="307777"/>
            </a:xfrm>
            <a:prstGeom prst="rect">
              <a:avLst/>
            </a:prstGeom>
            <a:noFill/>
          </p:spPr>
          <p:txBody>
            <a:bodyPr wrap="square" rtlCol="0">
              <a:spAutoFit/>
            </a:bodyPr>
            <a:lstStyle/>
            <a:p>
              <a:pPr algn="l"/>
              <a:r>
                <a:rPr lang="fr-CH" sz="1400" dirty="0">
                  <a:solidFill>
                    <a:srgbClr val="FF0000"/>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FF0000"/>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860" y="6372783"/>
              <a:ext cx="337665" cy="333221"/>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406901"/>
            <a:ext cx="7772400" cy="1362075"/>
          </a:xfrm>
        </p:spPr>
        <p:txBody>
          <a:bodyPr anchor="t"/>
          <a:lstStyle>
            <a:lvl1pPr algn="l">
              <a:defRPr sz="4000" b="1" cap="all">
                <a:solidFill>
                  <a:srgbClr val="0099D2"/>
                </a:solidFill>
                <a:latin typeface="Raleway" panose="020B0503030101060003" pitchFamily="34" charset="0"/>
              </a:defRPr>
            </a:lvl1pPr>
          </a:lstStyle>
          <a:p>
            <a:r>
              <a:rPr lang="en-US" dirty="0"/>
              <a:t>Click to edit Master title style</a:t>
            </a:r>
          </a:p>
        </p:txBody>
      </p:sp>
      <p:sp>
        <p:nvSpPr>
          <p:cNvPr id="3" name="Text Placeholder 2"/>
          <p:cNvSpPr>
            <a:spLocks noGrp="1"/>
          </p:cNvSpPr>
          <p:nvPr>
            <p:ph type="body" idx="1"/>
          </p:nvPr>
        </p:nvSpPr>
        <p:spPr>
          <a:xfrm>
            <a:off x="685800" y="2906713"/>
            <a:ext cx="7772400" cy="1500187"/>
          </a:xfrm>
        </p:spPr>
        <p:txBody>
          <a:bodyPr anchor="b"/>
          <a:lstStyle>
            <a:lvl1pPr marL="0" indent="0">
              <a:buNone/>
              <a:defRPr sz="2000">
                <a:solidFill>
                  <a:srgbClr val="ED1C24"/>
                </a:solidFill>
                <a:latin typeface="Raleway" panose="020B05030301010600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4" name="Group 3"/>
          <p:cNvGrpSpPr/>
          <p:nvPr userDrawn="1"/>
        </p:nvGrpSpPr>
        <p:grpSpPr>
          <a:xfrm>
            <a:off x="685800" y="6369124"/>
            <a:ext cx="6948714" cy="333221"/>
            <a:chOff x="685800" y="6369124"/>
            <a:chExt cx="6948714" cy="333221"/>
          </a:xfrm>
        </p:grpSpPr>
        <p:sp>
          <p:nvSpPr>
            <p:cNvPr id="10" name="TextBox 9"/>
            <p:cNvSpPr txBox="1"/>
            <p:nvPr userDrawn="1"/>
          </p:nvSpPr>
          <p:spPr>
            <a:xfrm>
              <a:off x="967924" y="6381846"/>
              <a:ext cx="6666590"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6369124"/>
              <a:ext cx="337665" cy="333221"/>
            </a:xfrm>
            <a:prstGeom prst="rect">
              <a:avLst/>
            </a:prstGeom>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2897" y="274639"/>
            <a:ext cx="8298205" cy="1143000"/>
          </a:xfrm>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sp>
        <p:nvSpPr>
          <p:cNvPr id="3" name="Content Placeholder 2"/>
          <p:cNvSpPr>
            <a:spLocks noGrp="1"/>
          </p:cNvSpPr>
          <p:nvPr>
            <p:ph sz="half" idx="1"/>
          </p:nvPr>
        </p:nvSpPr>
        <p:spPr>
          <a:xfrm>
            <a:off x="422897" y="1600201"/>
            <a:ext cx="3836708" cy="4525963"/>
          </a:xfrm>
        </p:spPr>
        <p:txBody>
          <a:bodyPr/>
          <a:lstStyle>
            <a:lvl1pPr>
              <a:defRPr sz="2800">
                <a:latin typeface="Raleway" panose="020B0503030101060003" pitchFamily="34" charset="0"/>
              </a:defRPr>
            </a:lvl1pPr>
            <a:lvl2pPr>
              <a:defRPr sz="2400">
                <a:latin typeface="Raleway" panose="020B0503030101060003" pitchFamily="34" charset="0"/>
              </a:defRPr>
            </a:lvl2pPr>
            <a:lvl3pPr>
              <a:defRPr sz="2000">
                <a:latin typeface="Raleway" panose="020B0503030101060003" pitchFamily="34" charset="0"/>
              </a:defRPr>
            </a:lvl3pPr>
            <a:lvl4pPr>
              <a:defRPr sz="1800">
                <a:latin typeface="Raleway" panose="020B0503030101060003" pitchFamily="34" charset="0"/>
              </a:defRPr>
            </a:lvl4pPr>
            <a:lvl5pPr>
              <a:defRPr sz="1800">
                <a:latin typeface="Raleway" panose="020B0503030101060003"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2502" y="1600201"/>
            <a:ext cx="4038600" cy="4525963"/>
          </a:xfrm>
        </p:spPr>
        <p:txBody>
          <a:bodyPr/>
          <a:lstStyle>
            <a:lvl1pPr>
              <a:defRPr sz="2800">
                <a:latin typeface="Raleway" panose="020B0503030101060003" pitchFamily="34" charset="0"/>
              </a:defRPr>
            </a:lvl1pPr>
            <a:lvl2pPr>
              <a:defRPr sz="2400">
                <a:latin typeface="Raleway" panose="020B0503030101060003" pitchFamily="34" charset="0"/>
              </a:defRPr>
            </a:lvl2pPr>
            <a:lvl3pPr>
              <a:defRPr sz="2000">
                <a:latin typeface="Raleway" panose="020B0503030101060003" pitchFamily="34" charset="0"/>
              </a:defRPr>
            </a:lvl3pPr>
            <a:lvl4pPr>
              <a:defRPr sz="1800">
                <a:latin typeface="Raleway" panose="020B0503030101060003" pitchFamily="34" charset="0"/>
              </a:defRPr>
            </a:lvl4pPr>
            <a:lvl5pPr>
              <a:defRPr sz="1800">
                <a:latin typeface="Raleway" panose="020B0503030101060003"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5" name="Group 4"/>
          <p:cNvGrpSpPr/>
          <p:nvPr userDrawn="1"/>
        </p:nvGrpSpPr>
        <p:grpSpPr>
          <a:xfrm>
            <a:off x="422897" y="6369124"/>
            <a:ext cx="7269674" cy="333221"/>
            <a:chOff x="422897" y="6369124"/>
            <a:chExt cx="7269674" cy="333221"/>
          </a:xfrm>
        </p:grpSpPr>
        <p:sp>
          <p:nvSpPr>
            <p:cNvPr id="9" name="TextBox 8"/>
            <p:cNvSpPr txBox="1"/>
            <p:nvPr userDrawn="1"/>
          </p:nvSpPr>
          <p:spPr>
            <a:xfrm>
              <a:off x="705021" y="6381846"/>
              <a:ext cx="6987550"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897" y="6369124"/>
              <a:ext cx="337665" cy="333221"/>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2844" y="274639"/>
            <a:ext cx="8018313" cy="1143000"/>
          </a:xfrm>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sp>
        <p:nvSpPr>
          <p:cNvPr id="3" name="Text Placeholder 2"/>
          <p:cNvSpPr>
            <a:spLocks noGrp="1"/>
          </p:cNvSpPr>
          <p:nvPr>
            <p:ph type="body" idx="1"/>
          </p:nvPr>
        </p:nvSpPr>
        <p:spPr>
          <a:xfrm>
            <a:off x="568241" y="1535113"/>
            <a:ext cx="383829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68241" y="2174875"/>
            <a:ext cx="383829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39382"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3938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60361"/>
            <a:ext cx="1078471" cy="358060"/>
          </a:xfrm>
          <a:prstGeom prst="rect">
            <a:avLst/>
          </a:prstGeom>
        </p:spPr>
      </p:pic>
      <p:grpSp>
        <p:nvGrpSpPr>
          <p:cNvPr id="7" name="Group 6"/>
          <p:cNvGrpSpPr/>
          <p:nvPr userDrawn="1"/>
        </p:nvGrpSpPr>
        <p:grpSpPr>
          <a:xfrm>
            <a:off x="562844" y="6372781"/>
            <a:ext cx="7107956" cy="333221"/>
            <a:chOff x="562844" y="6372781"/>
            <a:chExt cx="7107956" cy="333221"/>
          </a:xfrm>
        </p:grpSpPr>
        <p:sp>
          <p:nvSpPr>
            <p:cNvPr id="12" name="TextBox 11"/>
            <p:cNvSpPr txBox="1"/>
            <p:nvPr userDrawn="1"/>
          </p:nvSpPr>
          <p:spPr>
            <a:xfrm>
              <a:off x="844968" y="6385503"/>
              <a:ext cx="6825832"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844" y="6372781"/>
              <a:ext cx="337665" cy="333221"/>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2844" y="274639"/>
            <a:ext cx="8018313" cy="1143000"/>
          </a:xfrm>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60361"/>
            <a:ext cx="1078471" cy="358060"/>
          </a:xfrm>
          <a:prstGeom prst="rect">
            <a:avLst/>
          </a:prstGeom>
        </p:spPr>
      </p:pic>
      <p:grpSp>
        <p:nvGrpSpPr>
          <p:cNvPr id="3" name="Group 2"/>
          <p:cNvGrpSpPr/>
          <p:nvPr userDrawn="1"/>
        </p:nvGrpSpPr>
        <p:grpSpPr>
          <a:xfrm>
            <a:off x="510887" y="6372781"/>
            <a:ext cx="7130884" cy="333221"/>
            <a:chOff x="510887" y="6372781"/>
            <a:chExt cx="7130884" cy="333221"/>
          </a:xfrm>
        </p:grpSpPr>
        <p:sp>
          <p:nvSpPr>
            <p:cNvPr id="9" name="TextBox 8"/>
            <p:cNvSpPr txBox="1"/>
            <p:nvPr userDrawn="1"/>
          </p:nvSpPr>
          <p:spPr>
            <a:xfrm>
              <a:off x="793011" y="6385503"/>
              <a:ext cx="6848760"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87" y="6372781"/>
              <a:ext cx="337665" cy="333221"/>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7973" y="273049"/>
            <a:ext cx="2797026" cy="1162051"/>
          </a:xfrm>
        </p:spPr>
        <p:txBody>
          <a:bodyPr anchor="b"/>
          <a:lstStyle>
            <a:lvl1pPr algn="l">
              <a:defRPr sz="2000" b="1">
                <a:solidFill>
                  <a:srgbClr val="0099D2"/>
                </a:solidFill>
                <a:latin typeface="Raleway" panose="020B0503030101060003" pitchFamily="34" charset="0"/>
              </a:defRPr>
            </a:lvl1pPr>
          </a:lstStyle>
          <a:p>
            <a:r>
              <a:rPr lang="en-US" dirty="0"/>
              <a:t>Click to edit Master title style</a:t>
            </a:r>
          </a:p>
        </p:txBody>
      </p:sp>
      <p:sp>
        <p:nvSpPr>
          <p:cNvPr id="3" name="Content Placeholder 2"/>
          <p:cNvSpPr>
            <a:spLocks noGrp="1"/>
          </p:cNvSpPr>
          <p:nvPr>
            <p:ph idx="1"/>
          </p:nvPr>
        </p:nvSpPr>
        <p:spPr>
          <a:xfrm>
            <a:off x="3504503" y="273052"/>
            <a:ext cx="5111750" cy="5853113"/>
          </a:xfrm>
        </p:spPr>
        <p:txBody>
          <a:bodyPr/>
          <a:lstStyle>
            <a:lvl1pPr>
              <a:defRPr sz="3200">
                <a:latin typeface="Raleway" panose="020B0503030101060003" pitchFamily="34" charset="0"/>
              </a:defRPr>
            </a:lvl1pPr>
            <a:lvl2pPr>
              <a:defRPr sz="2800">
                <a:latin typeface="Raleway" panose="020B0503030101060003" pitchFamily="34" charset="0"/>
              </a:defRPr>
            </a:lvl2pPr>
            <a:lvl3pPr>
              <a:defRPr sz="2400">
                <a:latin typeface="Raleway" panose="020B0503030101060003" pitchFamily="34" charset="0"/>
              </a:defRPr>
            </a:lvl3pPr>
            <a:lvl4pPr>
              <a:defRPr sz="2000">
                <a:latin typeface="Raleway" panose="020B0503030101060003" pitchFamily="34" charset="0"/>
              </a:defRPr>
            </a:lvl4pPr>
            <a:lvl5pPr>
              <a:defRPr sz="2000">
                <a:latin typeface="Raleway" panose="020B0503030101060003"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97973" y="1435102"/>
            <a:ext cx="2797026" cy="4691063"/>
          </a:xfrm>
        </p:spPr>
        <p:txBody>
          <a:bodyPr/>
          <a:lstStyle>
            <a:lvl1pPr marL="0" indent="0">
              <a:buNone/>
              <a:defRPr sz="1400">
                <a:latin typeface="Raleway" panose="020B05030301010600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5" name="Group 4"/>
          <p:cNvGrpSpPr/>
          <p:nvPr userDrawn="1"/>
        </p:nvGrpSpPr>
        <p:grpSpPr>
          <a:xfrm>
            <a:off x="563366" y="6369124"/>
            <a:ext cx="7129204" cy="333221"/>
            <a:chOff x="563366" y="6369124"/>
            <a:chExt cx="7129204" cy="333221"/>
          </a:xfrm>
        </p:grpSpPr>
        <p:sp>
          <p:nvSpPr>
            <p:cNvPr id="11" name="TextBox 10"/>
            <p:cNvSpPr txBox="1"/>
            <p:nvPr userDrawn="1"/>
          </p:nvSpPr>
          <p:spPr>
            <a:xfrm>
              <a:off x="845489" y="6381846"/>
              <a:ext cx="6847081"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3366" y="6369124"/>
              <a:ext cx="337665" cy="333221"/>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800600"/>
            <a:ext cx="5486400" cy="566739"/>
          </a:xfrm>
        </p:spPr>
        <p:txBody>
          <a:bodyPr anchor="b"/>
          <a:lstStyle>
            <a:lvl1pPr algn="l">
              <a:defRPr sz="2000" b="1">
                <a:solidFill>
                  <a:srgbClr val="0099D2"/>
                </a:solidFill>
                <a:latin typeface="Raleway" panose="020B0503030101060003" pitchFamily="34" charset="0"/>
              </a:defRPr>
            </a:lvl1pPr>
          </a:lstStyle>
          <a:p>
            <a:r>
              <a:rPr lang="en-US" dirty="0"/>
              <a:t>Click to edit Master title style</a:t>
            </a:r>
          </a:p>
        </p:txBody>
      </p:sp>
      <p:sp>
        <p:nvSpPr>
          <p:cNvPr id="3" name="Picture Placeholder 2"/>
          <p:cNvSpPr>
            <a:spLocks noGrp="1"/>
          </p:cNvSpPr>
          <p:nvPr>
            <p:ph type="pic" idx="1"/>
          </p:nvPr>
        </p:nvSpPr>
        <p:spPr>
          <a:xfrm>
            <a:off x="1828800" y="612775"/>
            <a:ext cx="5486400" cy="4114800"/>
          </a:xfrm>
        </p:spPr>
        <p:txBody>
          <a:bodyPr/>
          <a:lstStyle>
            <a:lvl1pPr marL="0" indent="0">
              <a:buNone/>
              <a:defRPr sz="3200">
                <a:latin typeface="Raleway" panose="020B05030301010600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828800" y="5367338"/>
            <a:ext cx="5486400" cy="804863"/>
          </a:xfrm>
        </p:spPr>
        <p:txBody>
          <a:bodyPr/>
          <a:lstStyle>
            <a:lvl1pPr marL="0" indent="0">
              <a:buNone/>
              <a:defRPr sz="1400">
                <a:latin typeface="Raleway" panose="020B05030301010600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5" name="Group 4"/>
          <p:cNvGrpSpPr/>
          <p:nvPr userDrawn="1"/>
        </p:nvGrpSpPr>
        <p:grpSpPr>
          <a:xfrm>
            <a:off x="866487" y="6369124"/>
            <a:ext cx="6251203" cy="333221"/>
            <a:chOff x="866487" y="6369124"/>
            <a:chExt cx="6251203" cy="333221"/>
          </a:xfrm>
        </p:grpSpPr>
        <p:sp>
          <p:nvSpPr>
            <p:cNvPr id="11" name="TextBox 10"/>
            <p:cNvSpPr txBox="1"/>
            <p:nvPr userDrawn="1"/>
          </p:nvSpPr>
          <p:spPr>
            <a:xfrm>
              <a:off x="1148611" y="6381846"/>
              <a:ext cx="5969079"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6487" y="6369124"/>
              <a:ext cx="337665" cy="333221"/>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 id="2147483665" r:id="rId16"/>
    <p:sldLayoutId id="2147483666" r:id="rId17"/>
  </p:sldLayoutIdLst>
  <p:txStyles>
    <p:titleStyle>
      <a:lvl1pPr algn="ctr" defTabSz="457200" rtl="0" eaLnBrk="1" latinLnBrk="0" hangingPunct="1">
        <a:spcBef>
          <a:spcPct val="0"/>
        </a:spcBef>
        <a:buNone/>
        <a:defRPr sz="4000" b="1" kern="1200">
          <a:solidFill>
            <a:srgbClr val="0099D2"/>
          </a:solidFill>
          <a:latin typeface="Raleway" panose="020B0503030101060003"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libri" panose="020F050202020403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Calibri" panose="020F050202020403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Calibri" panose="020F050202020403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tif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gif"/><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nacc.or.ke/wp-content/uploads/2016/12/Kenya-HIV-County-Profiles-2016.pdf" TargetMode="Externa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www.iavi.org/"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image" Target="../media/image58.emf"/></Relationships>
</file>

<file path=ppt/slides/_rels/slide2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0.tiff"/></Relationships>
</file>

<file path=ppt/slides/_rels/slide2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82FCA967-C5D5-9241-9B18-DC896EC4079D}"/>
              </a:ext>
            </a:extLst>
          </p:cNvPr>
          <p:cNvPicPr>
            <a:picLocks noChangeAspect="1"/>
          </p:cNvPicPr>
          <p:nvPr/>
        </p:nvPicPr>
        <p:blipFill>
          <a:blip r:embed="rId2"/>
          <a:stretch>
            <a:fillRect/>
          </a:stretch>
        </p:blipFill>
        <p:spPr>
          <a:xfrm>
            <a:off x="-3" y="4036296"/>
            <a:ext cx="9144003" cy="3782214"/>
          </a:xfrm>
          <a:prstGeom prst="rect">
            <a:avLst/>
          </a:prstGeom>
        </p:spPr>
      </p:pic>
      <p:pic>
        <p:nvPicPr>
          <p:cNvPr id="5" name="Picture 4">
            <a:extLst>
              <a:ext uri="{FF2B5EF4-FFF2-40B4-BE49-F238E27FC236}">
                <a16:creationId xmlns:a16="http://schemas.microsoft.com/office/drawing/2014/main" id="{2A51984C-D919-794E-BF88-236F45A3FEEF}"/>
              </a:ext>
            </a:extLst>
          </p:cNvPr>
          <p:cNvPicPr>
            <a:picLocks noChangeAspect="1"/>
          </p:cNvPicPr>
          <p:nvPr/>
        </p:nvPicPr>
        <p:blipFill>
          <a:blip r:embed="rId3"/>
          <a:stretch>
            <a:fillRect/>
          </a:stretch>
        </p:blipFill>
        <p:spPr>
          <a:xfrm>
            <a:off x="32088" y="0"/>
            <a:ext cx="9079819" cy="4325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8581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35" y="-107576"/>
            <a:ext cx="9125265" cy="2443315"/>
          </a:xfrm>
        </p:spPr>
        <p:txBody>
          <a:bodyPr>
            <a:noAutofit/>
          </a:bodyPr>
          <a:lstStyle/>
          <a:p>
            <a:r>
              <a:rPr lang="en-GB" sz="3200" dirty="0"/>
              <a:t>3. </a:t>
            </a:r>
            <a:r>
              <a:rPr lang="en-GB" dirty="0">
                <a:solidFill>
                  <a:srgbClr val="FF0000"/>
                </a:solidFill>
              </a:rPr>
              <a:t>Tens of millions of people will require sustained access to ART for </a:t>
            </a:r>
            <a:r>
              <a:rPr lang="en-GB" dirty="0" smtClean="0">
                <a:solidFill>
                  <a:srgbClr val="FF0000"/>
                </a:solidFill>
              </a:rPr>
              <a:t>decades </a:t>
            </a:r>
            <a:r>
              <a:rPr lang="en-GB" dirty="0" smtClean="0"/>
              <a:t> </a:t>
            </a:r>
            <a:r>
              <a:rPr lang="en-GB" dirty="0"/>
              <a:t>Need to prevent a resurgence of </a:t>
            </a:r>
            <a:r>
              <a:rPr lang="en-GB" dirty="0" smtClean="0"/>
              <a:t>HIV</a:t>
            </a:r>
            <a:endParaRPr lang="en-GB" dirty="0"/>
          </a:p>
        </p:txBody>
      </p:sp>
      <p:pic>
        <p:nvPicPr>
          <p:cNvPr id="3" name="Picture 2"/>
          <p:cNvPicPr>
            <a:picLocks noChangeAspect="1"/>
          </p:cNvPicPr>
          <p:nvPr/>
        </p:nvPicPr>
        <p:blipFill>
          <a:blip r:embed="rId3"/>
          <a:stretch>
            <a:fillRect/>
          </a:stretch>
        </p:blipFill>
        <p:spPr>
          <a:xfrm>
            <a:off x="2928160" y="2003612"/>
            <a:ext cx="6215839" cy="4753535"/>
          </a:xfrm>
          <a:prstGeom prst="rect">
            <a:avLst/>
          </a:prstGeom>
          <a:ln>
            <a:solidFill>
              <a:schemeClr val="tx1"/>
            </a:solidFill>
          </a:ln>
        </p:spPr>
      </p:pic>
      <p:pic>
        <p:nvPicPr>
          <p:cNvPr id="5" name="Content Placeholder 3">
            <a:extLst>
              <a:ext uri="{FF2B5EF4-FFF2-40B4-BE49-F238E27FC236}">
                <a16:creationId xmlns:a16="http://schemas.microsoft.com/office/drawing/2014/main" id="{E00DE615-0B29-DF4C-91EB-382364447554}"/>
              </a:ext>
            </a:extLst>
          </p:cNvPr>
          <p:cNvPicPr>
            <a:picLocks noChangeAspect="1"/>
          </p:cNvPicPr>
          <p:nvPr/>
        </p:nvPicPr>
        <p:blipFill>
          <a:blip r:embed="rId4"/>
          <a:stretch>
            <a:fillRect/>
          </a:stretch>
        </p:blipFill>
        <p:spPr>
          <a:xfrm>
            <a:off x="139657" y="4074459"/>
            <a:ext cx="2993508" cy="2783541"/>
          </a:xfrm>
          <a:prstGeom prst="rect">
            <a:avLst/>
          </a:prstGeom>
          <a:ln>
            <a:solidFill>
              <a:schemeClr val="tx1"/>
            </a:solidFill>
          </a:ln>
        </p:spPr>
      </p:pic>
      <p:sp>
        <p:nvSpPr>
          <p:cNvPr id="4" name="Rectangle 3"/>
          <p:cNvSpPr/>
          <p:nvPr/>
        </p:nvSpPr>
        <p:spPr>
          <a:xfrm>
            <a:off x="5962809" y="5902166"/>
            <a:ext cx="4137853" cy="369332"/>
          </a:xfrm>
          <a:prstGeom prst="rect">
            <a:avLst/>
          </a:prstGeom>
        </p:spPr>
        <p:txBody>
          <a:bodyPr wrap="square">
            <a:spAutoFit/>
          </a:bodyPr>
          <a:lstStyle/>
          <a:p>
            <a:r>
              <a:rPr lang="en-GB" dirty="0" smtClean="0"/>
              <a:t>Source: UN DESA 2015</a:t>
            </a:r>
            <a:endParaRPr lang="en-GB" dirty="0"/>
          </a:p>
        </p:txBody>
      </p:sp>
      <p:pic>
        <p:nvPicPr>
          <p:cNvPr id="1026" name="23180A1B-167F-48F4-973C-31C7B5273F3F" descr="8A593054-210A-41BD-B2B0-75C8325728DB@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04" y="2003612"/>
            <a:ext cx="3328988" cy="207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1960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54BFFB-0344-1747-BCB6-E491F3442E6E}"/>
              </a:ext>
            </a:extLst>
          </p:cNvPr>
          <p:cNvSpPr>
            <a:spLocks noGrp="1"/>
          </p:cNvSpPr>
          <p:nvPr>
            <p:ph type="title"/>
          </p:nvPr>
        </p:nvSpPr>
        <p:spPr>
          <a:xfrm>
            <a:off x="249897" y="404182"/>
            <a:ext cx="8456209" cy="806490"/>
          </a:xfrm>
        </p:spPr>
        <p:txBody>
          <a:bodyPr>
            <a:normAutofit fontScale="90000"/>
          </a:bodyPr>
          <a:lstStyle/>
          <a:p>
            <a:r>
              <a:rPr lang="en-US" sz="3200" dirty="0" smtClean="0">
                <a:solidFill>
                  <a:srgbClr val="0099D2"/>
                </a:solidFill>
              </a:rPr>
              <a:t>Adolescents: higher risks for girls, but community-based support effective  for access to care</a:t>
            </a:r>
            <a:endParaRPr lang="en-US" sz="3200" dirty="0">
              <a:solidFill>
                <a:srgbClr val="0099D2"/>
              </a:solidFill>
            </a:endParaRPr>
          </a:p>
        </p:txBody>
      </p:sp>
      <p:sp>
        <p:nvSpPr>
          <p:cNvPr id="5" name="Content Placeholder 4">
            <a:extLst>
              <a:ext uri="{FF2B5EF4-FFF2-40B4-BE49-F238E27FC236}">
                <a16:creationId xmlns:a16="http://schemas.microsoft.com/office/drawing/2014/main" id="{55C88938-8046-EF4F-B136-DAD27E7A1D7B}"/>
              </a:ext>
            </a:extLst>
          </p:cNvPr>
          <p:cNvSpPr>
            <a:spLocks noGrp="1"/>
          </p:cNvSpPr>
          <p:nvPr>
            <p:ph idx="4294967295"/>
          </p:nvPr>
        </p:nvSpPr>
        <p:spPr>
          <a:xfrm>
            <a:off x="45435" y="1718078"/>
            <a:ext cx="6389547" cy="3830401"/>
          </a:xfrm>
        </p:spPr>
        <p:txBody>
          <a:bodyPr>
            <a:noAutofit/>
          </a:bodyPr>
          <a:lstStyle/>
          <a:p>
            <a:pPr marL="0" indent="0">
              <a:buNone/>
            </a:pPr>
            <a:r>
              <a:rPr lang="en-GB" sz="4000" b="1" dirty="0" smtClean="0">
                <a:latin typeface="+mn-lt"/>
              </a:rPr>
              <a:t>ZENITH TRIAL in Zimbabwe</a:t>
            </a:r>
          </a:p>
          <a:p>
            <a:r>
              <a:rPr lang="en-GB" sz="3600" dirty="0" smtClean="0">
                <a:latin typeface="+mn-lt"/>
              </a:rPr>
              <a:t>Visits by trained community health workers </a:t>
            </a:r>
          </a:p>
          <a:p>
            <a:r>
              <a:rPr lang="en-GB" sz="3600" dirty="0" smtClean="0">
                <a:latin typeface="+mn-lt"/>
              </a:rPr>
              <a:t>Significantly fewer participants with </a:t>
            </a:r>
            <a:r>
              <a:rPr lang="en-GB" sz="3600" dirty="0" err="1" smtClean="0">
                <a:latin typeface="+mn-lt"/>
              </a:rPr>
              <a:t>virological</a:t>
            </a:r>
            <a:r>
              <a:rPr lang="en-GB" sz="3600" dirty="0" smtClean="0">
                <a:latin typeface="+mn-lt"/>
              </a:rPr>
              <a:t> failure at 12 months post ART initiation in intervention group: 33% vs 49%</a:t>
            </a:r>
          </a:p>
          <a:p>
            <a:endParaRPr lang="en-GB" sz="3600" dirty="0">
              <a:latin typeface="+mn-lt"/>
            </a:endParaRPr>
          </a:p>
        </p:txBody>
      </p:sp>
      <p:pic>
        <p:nvPicPr>
          <p:cNvPr id="9" name="Picture 8">
            <a:extLst>
              <a:ext uri="{FF2B5EF4-FFF2-40B4-BE49-F238E27FC236}">
                <a16:creationId xmlns:a16="http://schemas.microsoft.com/office/drawing/2014/main" id="{C187BBD7-663D-E34A-8804-5C93DF6F7061}"/>
              </a:ext>
            </a:extLst>
          </p:cNvPr>
          <p:cNvPicPr>
            <a:picLocks noChangeAspect="1"/>
          </p:cNvPicPr>
          <p:nvPr/>
        </p:nvPicPr>
        <p:blipFill>
          <a:blip r:embed="rId3"/>
          <a:stretch>
            <a:fillRect/>
          </a:stretch>
        </p:blipFill>
        <p:spPr>
          <a:xfrm>
            <a:off x="6434982" y="1760868"/>
            <a:ext cx="2608596" cy="3655410"/>
          </a:xfrm>
          <a:prstGeom prst="rect">
            <a:avLst/>
          </a:prstGeom>
        </p:spPr>
        <p:style>
          <a:lnRef idx="2">
            <a:schemeClr val="dk1"/>
          </a:lnRef>
          <a:fillRef idx="1">
            <a:schemeClr val="lt1"/>
          </a:fillRef>
          <a:effectRef idx="0">
            <a:schemeClr val="dk1"/>
          </a:effectRef>
          <a:fontRef idx="minor">
            <a:schemeClr val="dk1"/>
          </a:fontRef>
        </p:style>
      </p:pic>
      <p:sp>
        <p:nvSpPr>
          <p:cNvPr id="7" name="TextBox 6"/>
          <p:cNvSpPr txBox="1"/>
          <p:nvPr/>
        </p:nvSpPr>
        <p:spPr>
          <a:xfrm>
            <a:off x="3018865" y="6188086"/>
            <a:ext cx="6010207" cy="400110"/>
          </a:xfrm>
          <a:prstGeom prst="rect">
            <a:avLst/>
          </a:prstGeom>
          <a:noFill/>
        </p:spPr>
        <p:txBody>
          <a:bodyPr wrap="square" rtlCol="0">
            <a:spAutoFit/>
          </a:bodyPr>
          <a:lstStyle/>
          <a:p>
            <a:r>
              <a:rPr lang="en-GB" sz="2000" i="1" dirty="0"/>
              <a:t>Ferrand et al, Lancet Child &amp; Adolescent Health 2017</a:t>
            </a:r>
            <a:r>
              <a:rPr lang="en-GB" sz="2000" i="1" dirty="0" smtClean="0"/>
              <a:t>:</a:t>
            </a:r>
            <a:endParaRPr lang="en-GB" sz="2000" i="1" dirty="0"/>
          </a:p>
        </p:txBody>
      </p:sp>
      <p:sp>
        <p:nvSpPr>
          <p:cNvPr id="6" name="Rectangle 5"/>
          <p:cNvSpPr/>
          <p:nvPr/>
        </p:nvSpPr>
        <p:spPr>
          <a:xfrm>
            <a:off x="45435" y="3570194"/>
            <a:ext cx="6294853" cy="295163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03580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nvGraphicFramePr>
        <p:xfrm>
          <a:off x="238124" y="1052736"/>
          <a:ext cx="8438332" cy="5652864"/>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lshtm_logo_black_1.png"/>
          <p:cNvPicPr>
            <a:picLocks noChangeAspect="1"/>
          </p:cNvPicPr>
          <p:nvPr/>
        </p:nvPicPr>
        <p:blipFill>
          <a:blip r:embed="rId4" cstate="print"/>
          <a:stretch>
            <a:fillRect/>
          </a:stretch>
        </p:blipFill>
        <p:spPr>
          <a:xfrm>
            <a:off x="7491850" y="846139"/>
            <a:ext cx="1571378" cy="749763"/>
          </a:xfrm>
          <a:prstGeom prst="rect">
            <a:avLst/>
          </a:prstGeom>
        </p:spPr>
      </p:pic>
      <p:sp>
        <p:nvSpPr>
          <p:cNvPr id="10" name="Title 9"/>
          <p:cNvSpPr>
            <a:spLocks noGrp="1"/>
          </p:cNvSpPr>
          <p:nvPr>
            <p:ph type="title"/>
          </p:nvPr>
        </p:nvSpPr>
        <p:spPr/>
        <p:txBody>
          <a:bodyPr>
            <a:normAutofit fontScale="90000"/>
          </a:bodyPr>
          <a:lstStyle/>
          <a:p>
            <a:pPr algn="l"/>
            <a:r>
              <a:rPr lang="en-US" dirty="0">
                <a:latin typeface="Calibri" pitchFamily="34" charset="0"/>
              </a:rPr>
              <a:t>Projected AIDS spending needs by GDP,</a:t>
            </a:r>
            <a:br>
              <a:rPr lang="en-US" dirty="0">
                <a:latin typeface="Calibri" pitchFamily="34" charset="0"/>
              </a:rPr>
            </a:br>
            <a:r>
              <a:rPr lang="en-US" dirty="0">
                <a:latin typeface="Calibri" pitchFamily="34" charset="0"/>
              </a:rPr>
              <a:t> 2030 (Hecht et al, aids2031)</a:t>
            </a:r>
            <a:br>
              <a:rPr lang="en-US" dirty="0">
                <a:latin typeface="Calibri" pitchFamily="34" charset="0"/>
              </a:rPr>
            </a:br>
            <a:endParaRPr lang="en-GB" dirty="0"/>
          </a:p>
        </p:txBody>
      </p:sp>
    </p:spTree>
    <p:extLst>
      <p:ext uri="{BB962C8B-B14F-4D97-AF65-F5344CB8AC3E}">
        <p14:creationId xmlns:p14="http://schemas.microsoft.com/office/powerpoint/2010/main" val="40703512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118" y="274639"/>
            <a:ext cx="8087040" cy="2233238"/>
          </a:xfrm>
        </p:spPr>
        <p:txBody>
          <a:bodyPr>
            <a:normAutofit/>
          </a:bodyPr>
          <a:lstStyle/>
          <a:p>
            <a:r>
              <a:rPr lang="en-GB" dirty="0" smtClean="0"/>
              <a:t>4.Allowing the pandemic to </a:t>
            </a:r>
            <a:r>
              <a:rPr lang="en-GB" dirty="0" smtClean="0">
                <a:solidFill>
                  <a:srgbClr val="FF0000"/>
                </a:solidFill>
              </a:rPr>
              <a:t>rebound </a:t>
            </a:r>
            <a:r>
              <a:rPr lang="en-GB" dirty="0" smtClean="0"/>
              <a:t>could also </a:t>
            </a:r>
            <a:r>
              <a:rPr lang="en-GB" dirty="0" smtClean="0">
                <a:solidFill>
                  <a:srgbClr val="FF0000"/>
                </a:solidFill>
              </a:rPr>
              <a:t>diminish support for  global health efforts </a:t>
            </a:r>
            <a:endParaRPr lang="en-GB" dirty="0">
              <a:solidFill>
                <a:srgbClr val="FF0000"/>
              </a:solidFill>
            </a:endParaRPr>
          </a:p>
        </p:txBody>
      </p:sp>
      <p:pic>
        <p:nvPicPr>
          <p:cNvPr id="2050" name="13617101-A296-42C8-8467-043E9EB903AA" descr="A74FC098-34F7-4E39-8910-0BCFBACA9207@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870" y="2507877"/>
            <a:ext cx="4900493" cy="3695900"/>
          </a:xfrm>
          <a:prstGeom prst="rect">
            <a:avLst/>
          </a:prstGeom>
          <a:ln/>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251329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n external file that holds a picture, illustration, etc.&#10;Object name is 1475-2875-11-122-5.jpg"/>
          <p:cNvPicPr>
            <a:picLocks noChangeAspect="1" noChangeArrowheads="1"/>
          </p:cNvPicPr>
          <p:nvPr/>
        </p:nvPicPr>
        <p:blipFill rotWithShape="1">
          <a:blip r:embed="rId2" cstate="print"/>
          <a:srcRect b="33007"/>
          <a:stretch/>
        </p:blipFill>
        <p:spPr bwMode="auto">
          <a:xfrm>
            <a:off x="0" y="948832"/>
            <a:ext cx="9096188" cy="492052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97224" y="185271"/>
            <a:ext cx="8504517" cy="646331"/>
          </a:xfrm>
          <a:prstGeom prst="rect">
            <a:avLst/>
          </a:prstGeom>
          <a:noFill/>
        </p:spPr>
        <p:txBody>
          <a:bodyPr wrap="square" rtlCol="0">
            <a:spAutoFit/>
          </a:bodyPr>
          <a:lstStyle/>
          <a:p>
            <a:r>
              <a:rPr lang="en-GB" sz="3600" b="1" dirty="0" smtClean="0">
                <a:solidFill>
                  <a:srgbClr val="0099D2"/>
                </a:solidFill>
              </a:rPr>
              <a:t>When the funding stops: Malaria rebound</a:t>
            </a:r>
            <a:endParaRPr lang="en-GB" sz="3600" b="1" dirty="0">
              <a:solidFill>
                <a:srgbClr val="0099D2"/>
              </a:solidFill>
            </a:endParaRPr>
          </a:p>
        </p:txBody>
      </p:sp>
      <p:sp>
        <p:nvSpPr>
          <p:cNvPr id="4" name="TextBox 3"/>
          <p:cNvSpPr txBox="1"/>
          <p:nvPr/>
        </p:nvSpPr>
        <p:spPr>
          <a:xfrm>
            <a:off x="197224" y="6550223"/>
            <a:ext cx="3134384" cy="338554"/>
          </a:xfrm>
          <a:prstGeom prst="rect">
            <a:avLst/>
          </a:prstGeom>
          <a:noFill/>
        </p:spPr>
        <p:txBody>
          <a:bodyPr wrap="none" rtlCol="0">
            <a:spAutoFit/>
          </a:bodyPr>
          <a:lstStyle/>
          <a:p>
            <a:r>
              <a:rPr lang="en-GB" sz="1600" dirty="0" smtClean="0"/>
              <a:t>(Cohen et al. </a:t>
            </a:r>
            <a:r>
              <a:rPr lang="en-GB" sz="1600" dirty="0" err="1" smtClean="0"/>
              <a:t>Malar</a:t>
            </a:r>
            <a:r>
              <a:rPr lang="en-GB" sz="1600" dirty="0" smtClean="0"/>
              <a:t> J 2012; 11:122)</a:t>
            </a:r>
            <a:endParaRPr lang="en-GB" sz="1600" dirty="0"/>
          </a:p>
        </p:txBody>
      </p:sp>
    </p:spTree>
    <p:extLst>
      <p:ext uri="{BB962C8B-B14F-4D97-AF65-F5344CB8AC3E}">
        <p14:creationId xmlns:p14="http://schemas.microsoft.com/office/powerpoint/2010/main" val="40185788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192439" y="900654"/>
            <a:ext cx="4659761" cy="3883664"/>
          </a:xfrm>
          <a:prstGeom prst="rect">
            <a:avLst/>
          </a:prstGeom>
          <a:ln>
            <a:solidFill>
              <a:schemeClr val="tx1"/>
            </a:solidFill>
          </a:ln>
        </p:spPr>
      </p:pic>
      <p:sp>
        <p:nvSpPr>
          <p:cNvPr id="4" name="Title 3"/>
          <p:cNvSpPr>
            <a:spLocks noGrp="1"/>
          </p:cNvSpPr>
          <p:nvPr>
            <p:ph type="title"/>
          </p:nvPr>
        </p:nvSpPr>
        <p:spPr>
          <a:xfrm>
            <a:off x="484652" y="-60168"/>
            <a:ext cx="8018313" cy="1143000"/>
          </a:xfrm>
        </p:spPr>
        <p:txBody>
          <a:bodyPr/>
          <a:lstStyle/>
          <a:p>
            <a:r>
              <a:rPr lang="en-GB" dirty="0" smtClean="0"/>
              <a:t>HIV Funding Under Threat</a:t>
            </a:r>
            <a:endParaRPr lang="en-GB" dirty="0"/>
          </a:p>
        </p:txBody>
      </p:sp>
      <p:pic>
        <p:nvPicPr>
          <p:cNvPr id="2" name="Picture 1"/>
          <p:cNvPicPr>
            <a:picLocks noChangeAspect="1"/>
          </p:cNvPicPr>
          <p:nvPr/>
        </p:nvPicPr>
        <p:blipFill>
          <a:blip r:embed="rId4"/>
          <a:stretch>
            <a:fillRect/>
          </a:stretch>
        </p:blipFill>
        <p:spPr>
          <a:xfrm>
            <a:off x="0" y="733077"/>
            <a:ext cx="4065407" cy="4218819"/>
          </a:xfrm>
          <a:prstGeom prst="rect">
            <a:avLst/>
          </a:prstGeom>
        </p:spPr>
      </p:pic>
      <p:pic>
        <p:nvPicPr>
          <p:cNvPr id="7" name="Picture 2" descr="Image result for global gag rule"/>
          <p:cNvPicPr>
            <a:picLocks noChangeAspect="1" noChangeArrowheads="1"/>
          </p:cNvPicPr>
          <p:nvPr/>
        </p:nvPicPr>
        <p:blipFill rotWithShape="1">
          <a:blip r:embed="rId5">
            <a:extLst>
              <a:ext uri="{28A0092B-C50C-407E-A947-70E740481C1C}">
                <a14:useLocalDpi xmlns:a14="http://schemas.microsoft.com/office/drawing/2010/main" val="0"/>
              </a:ext>
            </a:extLst>
          </a:blip>
          <a:srcRect l="10554" t="3478" r="12497" b="6126"/>
          <a:stretch/>
        </p:blipFill>
        <p:spPr bwMode="auto">
          <a:xfrm>
            <a:off x="1153058" y="3967765"/>
            <a:ext cx="3553305" cy="2070178"/>
          </a:xfrm>
          <a:prstGeom prst="rect">
            <a:avLst/>
          </a:prstGeom>
        </p:spPr>
        <p:style>
          <a:lnRef idx="2">
            <a:schemeClr val="dk1"/>
          </a:lnRef>
          <a:fillRef idx="1">
            <a:schemeClr val="lt1"/>
          </a:fillRef>
          <a:effectRef idx="0">
            <a:schemeClr val="dk1"/>
          </a:effectRef>
          <a:fontRef idx="minor">
            <a:schemeClr val="dk1"/>
          </a:fontRef>
        </p:style>
      </p:pic>
      <p:sp>
        <p:nvSpPr>
          <p:cNvPr id="8" name="TextBox 7"/>
          <p:cNvSpPr txBox="1"/>
          <p:nvPr/>
        </p:nvSpPr>
        <p:spPr>
          <a:xfrm>
            <a:off x="5853103" y="4999592"/>
            <a:ext cx="3973759" cy="307777"/>
          </a:xfrm>
          <a:prstGeom prst="rect">
            <a:avLst/>
          </a:prstGeom>
          <a:noFill/>
        </p:spPr>
        <p:txBody>
          <a:bodyPr wrap="square" rtlCol="0">
            <a:spAutoFit/>
          </a:bodyPr>
          <a:lstStyle/>
          <a:p>
            <a:r>
              <a:rPr lang="en-GB" sz="1400" dirty="0" smtClean="0"/>
              <a:t>Source: UNAIDS 2018- ‘Miles to Go’</a:t>
            </a:r>
            <a:endParaRPr lang="en-GB" sz="1400" dirty="0"/>
          </a:p>
        </p:txBody>
      </p:sp>
      <p:sp>
        <p:nvSpPr>
          <p:cNvPr id="9" name="TextBox 8"/>
          <p:cNvSpPr txBox="1"/>
          <p:nvPr/>
        </p:nvSpPr>
        <p:spPr>
          <a:xfrm>
            <a:off x="45823" y="5969346"/>
            <a:ext cx="3973759" cy="307777"/>
          </a:xfrm>
          <a:prstGeom prst="rect">
            <a:avLst/>
          </a:prstGeom>
          <a:noFill/>
        </p:spPr>
        <p:txBody>
          <a:bodyPr wrap="square" rtlCol="0">
            <a:spAutoFit/>
          </a:bodyPr>
          <a:lstStyle/>
          <a:p>
            <a:r>
              <a:rPr lang="en-GB" sz="1400" dirty="0" smtClean="0"/>
              <a:t>Source: IHME, University of Washington</a:t>
            </a:r>
            <a:endParaRPr lang="en-GB" sz="1400" dirty="0"/>
          </a:p>
        </p:txBody>
      </p:sp>
      <p:sp>
        <p:nvSpPr>
          <p:cNvPr id="10" name="TextBox 9"/>
          <p:cNvSpPr txBox="1"/>
          <p:nvPr/>
        </p:nvSpPr>
        <p:spPr>
          <a:xfrm>
            <a:off x="45823" y="6139219"/>
            <a:ext cx="3973759" cy="307777"/>
          </a:xfrm>
          <a:prstGeom prst="rect">
            <a:avLst/>
          </a:prstGeom>
          <a:noFill/>
        </p:spPr>
        <p:txBody>
          <a:bodyPr wrap="square" rtlCol="0">
            <a:spAutoFit/>
          </a:bodyPr>
          <a:lstStyle/>
          <a:p>
            <a:r>
              <a:rPr lang="en-GB" sz="1400" dirty="0" smtClean="0"/>
              <a:t>Source: Planned Parenthood Action Fund</a:t>
            </a:r>
            <a:endParaRPr lang="en-GB" sz="1400" dirty="0"/>
          </a:p>
        </p:txBody>
      </p:sp>
      <p:pic>
        <p:nvPicPr>
          <p:cNvPr id="1026" name="Picture 2" descr="Image result for she decides"/>
          <p:cNvPicPr>
            <a:picLocks noChangeAspect="1" noChangeArrowheads="1"/>
          </p:cNvPicPr>
          <p:nvPr/>
        </p:nvPicPr>
        <p:blipFill rotWithShape="1">
          <a:blip r:embed="rId6">
            <a:extLst>
              <a:ext uri="{28A0092B-C50C-407E-A947-70E740481C1C}">
                <a14:useLocalDpi xmlns:a14="http://schemas.microsoft.com/office/drawing/2010/main" val="0"/>
              </a:ext>
            </a:extLst>
          </a:blip>
          <a:srcRect t="32018" b="31596"/>
          <a:stretch/>
        </p:blipFill>
        <p:spPr bwMode="auto">
          <a:xfrm>
            <a:off x="4493808" y="5307369"/>
            <a:ext cx="3048001" cy="1109051"/>
          </a:xfrm>
          <a:prstGeom prst="rect">
            <a:avLst/>
          </a:prstGeom>
        </p:spPr>
        <p:style>
          <a:lnRef idx="2">
            <a:schemeClr val="dk1"/>
          </a:lnRef>
          <a:fillRef idx="1">
            <a:schemeClr val="lt1"/>
          </a:fillRef>
          <a:effectRef idx="0">
            <a:schemeClr val="dk1"/>
          </a:effectRef>
          <a:fontRef idx="minor">
            <a:schemeClr val="dk1"/>
          </a:fontRef>
        </p:style>
      </p:pic>
      <p:sp>
        <p:nvSpPr>
          <p:cNvPr id="11" name="TextBox 10"/>
          <p:cNvSpPr txBox="1"/>
          <p:nvPr/>
        </p:nvSpPr>
        <p:spPr>
          <a:xfrm>
            <a:off x="5373452" y="6416420"/>
            <a:ext cx="3973759" cy="307777"/>
          </a:xfrm>
          <a:prstGeom prst="rect">
            <a:avLst/>
          </a:prstGeom>
          <a:noFill/>
        </p:spPr>
        <p:txBody>
          <a:bodyPr wrap="square" rtlCol="0">
            <a:spAutoFit/>
          </a:bodyPr>
          <a:lstStyle/>
          <a:p>
            <a:r>
              <a:rPr lang="en-GB" sz="1400" dirty="0" smtClean="0"/>
              <a:t>Source: </a:t>
            </a:r>
            <a:r>
              <a:rPr lang="en-GB" sz="1400" dirty="0" err="1" smtClean="0"/>
              <a:t>SheDecides</a:t>
            </a:r>
            <a:endParaRPr lang="en-GB" sz="1400" dirty="0"/>
          </a:p>
        </p:txBody>
      </p:sp>
    </p:spTree>
    <p:extLst>
      <p:ext uri="{BB962C8B-B14F-4D97-AF65-F5344CB8AC3E}">
        <p14:creationId xmlns:p14="http://schemas.microsoft.com/office/powerpoint/2010/main" val="1685211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68" y="-88219"/>
            <a:ext cx="8886093" cy="2797802"/>
          </a:xfrm>
        </p:spPr>
        <p:txBody>
          <a:bodyPr>
            <a:normAutofit/>
          </a:bodyPr>
          <a:lstStyle/>
          <a:p>
            <a:r>
              <a:rPr lang="en-GB" sz="3600" dirty="0"/>
              <a:t>5. A </a:t>
            </a:r>
            <a:r>
              <a:rPr lang="en-GB" sz="3600" dirty="0">
                <a:solidFill>
                  <a:srgbClr val="FF0000"/>
                </a:solidFill>
              </a:rPr>
              <a:t>rejuvenated effort on HIV is essential, </a:t>
            </a:r>
            <a:r>
              <a:rPr lang="en-GB" sz="3600" dirty="0" smtClean="0"/>
              <a:t>and commitment </a:t>
            </a:r>
            <a:r>
              <a:rPr lang="en-GB" sz="3600" dirty="0"/>
              <a:t>to </a:t>
            </a:r>
            <a:r>
              <a:rPr lang="en-GB" sz="3600" dirty="0" smtClean="0">
                <a:solidFill>
                  <a:srgbClr val="FF0000"/>
                </a:solidFill>
              </a:rPr>
              <a:t>ART </a:t>
            </a:r>
            <a:r>
              <a:rPr lang="en-GB" sz="3600" dirty="0">
                <a:solidFill>
                  <a:srgbClr val="FF0000"/>
                </a:solidFill>
              </a:rPr>
              <a:t>must be matched by </a:t>
            </a:r>
            <a:r>
              <a:rPr lang="en-GB" sz="3600" dirty="0" smtClean="0"/>
              <a:t>expanding</a:t>
            </a:r>
            <a:r>
              <a:rPr lang="en-GB" sz="3600" dirty="0" smtClean="0">
                <a:solidFill>
                  <a:srgbClr val="FF0000"/>
                </a:solidFill>
              </a:rPr>
              <a:t> HIV </a:t>
            </a:r>
            <a:r>
              <a:rPr lang="en-GB" sz="3600" dirty="0">
                <a:solidFill>
                  <a:srgbClr val="FF0000"/>
                </a:solidFill>
              </a:rPr>
              <a:t>prevention. </a:t>
            </a:r>
            <a:br>
              <a:rPr lang="en-GB" sz="3600" dirty="0">
                <a:solidFill>
                  <a:srgbClr val="FF0000"/>
                </a:solidFill>
              </a:rPr>
            </a:br>
            <a:endParaRPr lang="en-GB" sz="3600" dirty="0">
              <a:solidFill>
                <a:srgbClr val="FF0000"/>
              </a:solidFill>
            </a:endParaRPr>
          </a:p>
        </p:txBody>
      </p:sp>
      <p:pic>
        <p:nvPicPr>
          <p:cNvPr id="3" name="Picture 2">
            <a:extLst>
              <a:ext uri="{FF2B5EF4-FFF2-40B4-BE49-F238E27FC236}">
                <a16:creationId xmlns:a16="http://schemas.microsoft.com/office/drawing/2014/main" id="{95F0F38E-7126-954E-8559-78CFA2EEFC4B}"/>
              </a:ext>
            </a:extLst>
          </p:cNvPr>
          <p:cNvPicPr>
            <a:picLocks noChangeAspect="1" noChangeArrowheads="1"/>
          </p:cNvPicPr>
          <p:nvPr/>
        </p:nvPicPr>
        <p:blipFill rotWithShape="1">
          <a:blip r:embed="rId2" cstate="print"/>
          <a:srcRect l="4072" t="2826" r="4167" b="54404"/>
          <a:stretch/>
        </p:blipFill>
        <p:spPr bwMode="auto">
          <a:xfrm>
            <a:off x="118870" y="2154411"/>
            <a:ext cx="4021087" cy="4027894"/>
          </a:xfrm>
          <a:prstGeom prst="rect">
            <a:avLst/>
          </a:prstGeom>
          <a:noFill/>
          <a:ln w="9525">
            <a:solidFill>
              <a:schemeClr val="tx1"/>
            </a:solidFill>
            <a:miter lim="800000"/>
            <a:headEnd/>
            <a:tailEnd/>
          </a:ln>
        </p:spPr>
      </p:pic>
      <p:pic>
        <p:nvPicPr>
          <p:cNvPr id="2050" name="Picture 2" descr="https://pbs.twimg.com/media/DLtiSNHW0AAiRNF.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859" y="2154411"/>
            <a:ext cx="4923788" cy="40848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34753" y="5802715"/>
            <a:ext cx="2197633" cy="646331"/>
          </a:xfrm>
          <a:prstGeom prst="rect">
            <a:avLst/>
          </a:prstGeom>
          <a:noFill/>
        </p:spPr>
        <p:txBody>
          <a:bodyPr wrap="square" rtlCol="0">
            <a:spAutoFit/>
          </a:bodyPr>
          <a:lstStyle/>
          <a:p>
            <a:r>
              <a:rPr lang="en-GB" dirty="0" smtClean="0"/>
              <a:t>Source: UNAIDS 2018</a:t>
            </a:r>
          </a:p>
          <a:p>
            <a:endParaRPr lang="en-GB" dirty="0"/>
          </a:p>
        </p:txBody>
      </p:sp>
    </p:spTree>
    <p:extLst>
      <p:ext uri="{BB962C8B-B14F-4D97-AF65-F5344CB8AC3E}">
        <p14:creationId xmlns:p14="http://schemas.microsoft.com/office/powerpoint/2010/main" val="13498665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82" y="238651"/>
            <a:ext cx="8871217" cy="1143000"/>
          </a:xfrm>
        </p:spPr>
        <p:txBody>
          <a:bodyPr>
            <a:noAutofit/>
          </a:bodyPr>
          <a:lstStyle/>
          <a:p>
            <a:r>
              <a:rPr lang="en-GB" dirty="0" smtClean="0"/>
              <a:t>Need to step up funding for prevention!</a:t>
            </a:r>
            <a:endParaRPr lang="en-GB" dirty="0"/>
          </a:p>
        </p:txBody>
      </p:sp>
      <p:pic>
        <p:nvPicPr>
          <p:cNvPr id="4" name="Picture 3"/>
          <p:cNvPicPr>
            <a:picLocks noChangeAspect="1"/>
          </p:cNvPicPr>
          <p:nvPr/>
        </p:nvPicPr>
        <p:blipFill>
          <a:blip r:embed="rId3"/>
          <a:stretch>
            <a:fillRect/>
          </a:stretch>
        </p:blipFill>
        <p:spPr>
          <a:xfrm>
            <a:off x="166737" y="1489811"/>
            <a:ext cx="3837343" cy="4036846"/>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4103447" y="1489811"/>
            <a:ext cx="4931285" cy="3873293"/>
          </a:xfrm>
          <a:prstGeom prst="rect">
            <a:avLst/>
          </a:prstGeom>
          <a:ln>
            <a:solidFill>
              <a:schemeClr val="tx1"/>
            </a:solidFill>
          </a:ln>
        </p:spPr>
      </p:pic>
      <p:sp>
        <p:nvSpPr>
          <p:cNvPr id="5" name="TextBox 4"/>
          <p:cNvSpPr txBox="1"/>
          <p:nvPr/>
        </p:nvSpPr>
        <p:spPr>
          <a:xfrm>
            <a:off x="4103447" y="5357818"/>
            <a:ext cx="5819955" cy="276999"/>
          </a:xfrm>
          <a:prstGeom prst="rect">
            <a:avLst/>
          </a:prstGeom>
          <a:noFill/>
        </p:spPr>
        <p:txBody>
          <a:bodyPr wrap="square" rtlCol="0">
            <a:spAutoFit/>
          </a:bodyPr>
          <a:lstStyle/>
          <a:p>
            <a:r>
              <a:rPr lang="en-GB" sz="1200" dirty="0" smtClean="0"/>
              <a:t>Source: </a:t>
            </a:r>
            <a:r>
              <a:rPr lang="en-GB" sz="1200" dirty="0"/>
              <a:t>Global Burden of Disease Health Financing Collaborator </a:t>
            </a:r>
            <a:r>
              <a:rPr lang="en-GB" sz="1200" dirty="0" smtClean="0"/>
              <a:t>Network </a:t>
            </a:r>
            <a:endParaRPr lang="en-GB" sz="1200" dirty="0"/>
          </a:p>
        </p:txBody>
      </p:sp>
      <p:sp>
        <p:nvSpPr>
          <p:cNvPr id="6" name="TextBox 5"/>
          <p:cNvSpPr txBox="1"/>
          <p:nvPr/>
        </p:nvSpPr>
        <p:spPr>
          <a:xfrm>
            <a:off x="98529" y="6050315"/>
            <a:ext cx="3973759" cy="276999"/>
          </a:xfrm>
          <a:prstGeom prst="rect">
            <a:avLst/>
          </a:prstGeom>
          <a:noFill/>
        </p:spPr>
        <p:txBody>
          <a:bodyPr wrap="square" rtlCol="0">
            <a:spAutoFit/>
          </a:bodyPr>
          <a:lstStyle/>
          <a:p>
            <a:r>
              <a:rPr lang="en-GB" sz="1200" dirty="0" smtClean="0"/>
              <a:t>Source: UNAIDS 2018- ‘Miles to Go’</a:t>
            </a:r>
            <a:endParaRPr lang="en-GB" sz="1200" dirty="0"/>
          </a:p>
        </p:txBody>
      </p:sp>
      <p:sp>
        <p:nvSpPr>
          <p:cNvPr id="7" name="Rectangle 6"/>
          <p:cNvSpPr/>
          <p:nvPr/>
        </p:nvSpPr>
        <p:spPr>
          <a:xfrm>
            <a:off x="4072288" y="5742977"/>
            <a:ext cx="5266440" cy="646331"/>
          </a:xfrm>
          <a:prstGeom prst="rect">
            <a:avLst/>
          </a:prstGeom>
        </p:spPr>
        <p:txBody>
          <a:bodyPr wrap="square">
            <a:spAutoFit/>
          </a:bodyPr>
          <a:lstStyle/>
          <a:p>
            <a:r>
              <a:rPr lang="en-GB" sz="1200" dirty="0" err="1"/>
              <a:t>Dieleman</a:t>
            </a:r>
            <a:r>
              <a:rPr lang="en-GB" sz="1200" dirty="0"/>
              <a:t>, Joseph L., et al. "Spending on health and HIV/AIDS: domestic health spending and development assistance in 188 countries, 1995–2015." </a:t>
            </a:r>
            <a:r>
              <a:rPr lang="en-GB" sz="1200" i="1" dirty="0"/>
              <a:t>The Lancet</a:t>
            </a:r>
            <a:r>
              <a:rPr lang="en-GB" sz="1200" dirty="0"/>
              <a:t>391.10132 (2018): 1799-1829.</a:t>
            </a:r>
          </a:p>
        </p:txBody>
      </p:sp>
      <p:pic>
        <p:nvPicPr>
          <p:cNvPr id="9" name="Picture 8"/>
          <p:cNvPicPr>
            <a:picLocks noChangeAspect="1"/>
          </p:cNvPicPr>
          <p:nvPr/>
        </p:nvPicPr>
        <p:blipFill>
          <a:blip r:embed="rId5"/>
          <a:stretch>
            <a:fillRect/>
          </a:stretch>
        </p:blipFill>
        <p:spPr>
          <a:xfrm>
            <a:off x="98529" y="5577577"/>
            <a:ext cx="3973759" cy="410744"/>
          </a:xfrm>
          <a:prstGeom prst="rect">
            <a:avLst/>
          </a:prstGeom>
          <a:ln>
            <a:solidFill>
              <a:schemeClr val="tx1"/>
            </a:solidFill>
          </a:ln>
        </p:spPr>
      </p:pic>
    </p:spTree>
    <p:extLst>
      <p:ext uri="{BB962C8B-B14F-4D97-AF65-F5344CB8AC3E}">
        <p14:creationId xmlns:p14="http://schemas.microsoft.com/office/powerpoint/2010/main" val="11544652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1195" y="-38552"/>
            <a:ext cx="9419665" cy="1143000"/>
          </a:xfrm>
        </p:spPr>
        <p:txBody>
          <a:bodyPr>
            <a:normAutofit/>
          </a:bodyPr>
          <a:lstStyle/>
          <a:p>
            <a:r>
              <a:rPr lang="en-GB" dirty="0" smtClean="0"/>
              <a:t>Precise data allowing precision prevention </a:t>
            </a:r>
            <a:endParaRPr lang="en-GB" dirty="0"/>
          </a:p>
        </p:txBody>
      </p:sp>
      <p:sp>
        <p:nvSpPr>
          <p:cNvPr id="7" name="Text Placeholder 6"/>
          <p:cNvSpPr>
            <a:spLocks noGrp="1"/>
          </p:cNvSpPr>
          <p:nvPr>
            <p:ph type="body" sz="quarter" idx="4294967295"/>
          </p:nvPr>
        </p:nvSpPr>
        <p:spPr>
          <a:xfrm>
            <a:off x="0" y="3068638"/>
            <a:ext cx="4041775" cy="639762"/>
          </a:xfrm>
        </p:spPr>
        <p:txBody>
          <a:bodyPr/>
          <a:lstStyle/>
          <a:p>
            <a:r>
              <a:rPr lang="en-GB" dirty="0" smtClean="0"/>
              <a:t>Kenya</a:t>
            </a:r>
            <a:endParaRPr lang="en-GB" dirty="0"/>
          </a:p>
        </p:txBody>
      </p:sp>
      <p:pic>
        <p:nvPicPr>
          <p:cNvPr id="9" name="Content Placeholder 8"/>
          <p:cNvPicPr>
            <a:picLocks noGrp="1" noChangeAspect="1"/>
          </p:cNvPicPr>
          <p:nvPr>
            <p:ph sz="quarter" idx="4294967295"/>
          </p:nvPr>
        </p:nvPicPr>
        <p:blipFill>
          <a:blip r:embed="rId3"/>
          <a:stretch>
            <a:fillRect/>
          </a:stretch>
        </p:blipFill>
        <p:spPr>
          <a:xfrm>
            <a:off x="0" y="893763"/>
            <a:ext cx="4937125" cy="5402332"/>
          </a:xfrm>
          <a:prstGeom prst="rect">
            <a:avLst/>
          </a:prstGeom>
          <a:ln>
            <a:solidFill>
              <a:schemeClr val="tx1"/>
            </a:solidFill>
          </a:ln>
        </p:spPr>
      </p:pic>
      <p:sp>
        <p:nvSpPr>
          <p:cNvPr id="12" name="Text Placeholder 6"/>
          <p:cNvSpPr>
            <a:spLocks noGrp="1"/>
          </p:cNvSpPr>
          <p:nvPr>
            <p:ph type="body" sz="quarter" idx="4294967295"/>
          </p:nvPr>
        </p:nvSpPr>
        <p:spPr>
          <a:xfrm>
            <a:off x="5102225" y="3998913"/>
            <a:ext cx="4041775" cy="639762"/>
          </a:xfrm>
        </p:spPr>
        <p:txBody>
          <a:bodyPr>
            <a:normAutofit fontScale="70000" lnSpcReduction="20000"/>
          </a:bodyPr>
          <a:lstStyle/>
          <a:p>
            <a:r>
              <a:rPr lang="en-GB" dirty="0" smtClean="0"/>
              <a:t>Kwa-Zulu Natal, South Africa</a:t>
            </a:r>
            <a:endParaRPr lang="en-GB" dirty="0"/>
          </a:p>
        </p:txBody>
      </p:sp>
      <p:pic>
        <p:nvPicPr>
          <p:cNvPr id="11" name="Picture 10"/>
          <p:cNvPicPr>
            <a:picLocks noChangeAspect="1"/>
          </p:cNvPicPr>
          <p:nvPr/>
        </p:nvPicPr>
        <p:blipFill>
          <a:blip r:embed="rId4"/>
          <a:stretch>
            <a:fillRect/>
          </a:stretch>
        </p:blipFill>
        <p:spPr>
          <a:xfrm>
            <a:off x="4864824" y="893590"/>
            <a:ext cx="4279176" cy="5220576"/>
          </a:xfrm>
          <a:prstGeom prst="rect">
            <a:avLst/>
          </a:prstGeom>
          <a:ln>
            <a:solidFill>
              <a:schemeClr val="tx1"/>
            </a:solidFill>
          </a:ln>
        </p:spPr>
      </p:pic>
      <p:sp>
        <p:nvSpPr>
          <p:cNvPr id="14" name="TextBox 13"/>
          <p:cNvSpPr txBox="1"/>
          <p:nvPr/>
        </p:nvSpPr>
        <p:spPr>
          <a:xfrm>
            <a:off x="7300685" y="2468473"/>
            <a:ext cx="1814285" cy="707886"/>
          </a:xfrm>
          <a:prstGeom prst="rect">
            <a:avLst/>
          </a:prstGeom>
          <a:solidFill>
            <a:schemeClr val="accent5">
              <a:lumMod val="20000"/>
              <a:lumOff val="80000"/>
            </a:schemeClr>
          </a:solidFill>
          <a:ln>
            <a:solidFill>
              <a:srgbClr val="0099D2"/>
            </a:solidFill>
          </a:ln>
        </p:spPr>
        <p:txBody>
          <a:bodyPr wrap="square" rtlCol="0">
            <a:spAutoFit/>
          </a:bodyPr>
          <a:lstStyle/>
          <a:p>
            <a:pPr algn="ctr"/>
            <a:r>
              <a:rPr lang="en-GB" sz="2000" b="1" dirty="0" smtClean="0"/>
              <a:t>KwaZulu-Natal, South Africa</a:t>
            </a:r>
            <a:endParaRPr lang="en-GB" sz="2000" b="1" dirty="0"/>
          </a:p>
        </p:txBody>
      </p:sp>
      <p:sp>
        <p:nvSpPr>
          <p:cNvPr id="15" name="TextBox 14"/>
          <p:cNvSpPr txBox="1"/>
          <p:nvPr/>
        </p:nvSpPr>
        <p:spPr>
          <a:xfrm>
            <a:off x="2682556" y="1750368"/>
            <a:ext cx="1770743" cy="400110"/>
          </a:xfrm>
          <a:prstGeom prst="rect">
            <a:avLst/>
          </a:prstGeom>
          <a:solidFill>
            <a:schemeClr val="accent5">
              <a:lumMod val="20000"/>
              <a:lumOff val="80000"/>
            </a:schemeClr>
          </a:solidFill>
          <a:ln>
            <a:solidFill>
              <a:srgbClr val="0099D2"/>
            </a:solidFill>
          </a:ln>
        </p:spPr>
        <p:txBody>
          <a:bodyPr wrap="square" rtlCol="0">
            <a:spAutoFit/>
          </a:bodyPr>
          <a:lstStyle/>
          <a:p>
            <a:pPr algn="ctr"/>
            <a:r>
              <a:rPr lang="en-GB" sz="2000" b="1" dirty="0" smtClean="0"/>
              <a:t>Kenya</a:t>
            </a:r>
            <a:endParaRPr lang="en-GB" b="1" dirty="0"/>
          </a:p>
        </p:txBody>
      </p:sp>
      <p:sp>
        <p:nvSpPr>
          <p:cNvPr id="17" name="TextBox 16"/>
          <p:cNvSpPr txBox="1"/>
          <p:nvPr/>
        </p:nvSpPr>
        <p:spPr>
          <a:xfrm>
            <a:off x="4915489" y="6098625"/>
            <a:ext cx="4177845" cy="738664"/>
          </a:xfrm>
          <a:prstGeom prst="rect">
            <a:avLst/>
          </a:prstGeom>
          <a:solidFill>
            <a:schemeClr val="bg1"/>
          </a:solidFill>
          <a:ln>
            <a:solidFill>
              <a:schemeClr val="tx1"/>
            </a:solidFill>
          </a:ln>
        </p:spPr>
        <p:txBody>
          <a:bodyPr wrap="square" rtlCol="0">
            <a:spAutoFit/>
          </a:bodyPr>
          <a:lstStyle/>
          <a:p>
            <a:r>
              <a:rPr lang="en-GB" sz="1400" dirty="0"/>
              <a:t>Source</a:t>
            </a:r>
            <a:r>
              <a:rPr lang="en-GB" sz="1400" dirty="0" smtClean="0"/>
              <a:t>: </a:t>
            </a:r>
            <a:r>
              <a:rPr lang="en-GB" sz="1400" b="1" dirty="0" err="1" smtClean="0"/>
              <a:t>Cuadros</a:t>
            </a:r>
            <a:r>
              <a:rPr lang="en-GB" sz="1400" b="1" dirty="0" smtClean="0"/>
              <a:t> </a:t>
            </a:r>
            <a:r>
              <a:rPr lang="en-GB" sz="1400" b="1" dirty="0"/>
              <a:t>DF. </a:t>
            </a:r>
            <a:r>
              <a:rPr lang="en-GB" sz="1400" dirty="0"/>
              <a:t>Assessing the role of geographical HIV hot-spots in the spread of the </a:t>
            </a:r>
            <a:r>
              <a:rPr lang="en-GB" sz="1400" dirty="0" smtClean="0"/>
              <a:t>epidemic (CROI 2018) </a:t>
            </a:r>
            <a:r>
              <a:rPr lang="en-GB" sz="1400" b="1" dirty="0" smtClean="0"/>
              <a:t>cited </a:t>
            </a:r>
            <a:r>
              <a:rPr lang="en-GB" sz="1400" b="1" dirty="0"/>
              <a:t>by </a:t>
            </a:r>
            <a:r>
              <a:rPr lang="en-GB" sz="1400" b="1" dirty="0" smtClean="0"/>
              <a:t>UNAIDS 2018 (Miles to Go)</a:t>
            </a:r>
            <a:endParaRPr lang="en-GB" sz="1400" b="1" dirty="0"/>
          </a:p>
        </p:txBody>
      </p:sp>
      <p:sp>
        <p:nvSpPr>
          <p:cNvPr id="18" name="TextBox 17"/>
          <p:cNvSpPr txBox="1"/>
          <p:nvPr/>
        </p:nvSpPr>
        <p:spPr>
          <a:xfrm>
            <a:off x="11473" y="6296095"/>
            <a:ext cx="4914177" cy="523220"/>
          </a:xfrm>
          <a:prstGeom prst="rect">
            <a:avLst/>
          </a:prstGeom>
          <a:solidFill>
            <a:schemeClr val="bg1"/>
          </a:solidFill>
          <a:ln>
            <a:solidFill>
              <a:schemeClr val="tx1"/>
            </a:solidFill>
          </a:ln>
        </p:spPr>
        <p:txBody>
          <a:bodyPr wrap="square" rtlCol="0">
            <a:spAutoFit/>
          </a:bodyPr>
          <a:lstStyle/>
          <a:p>
            <a:r>
              <a:rPr lang="en-GB" sz="1400" dirty="0" smtClean="0">
                <a:latin typeface="Calibri (Body)"/>
              </a:rPr>
              <a:t>Source: National AIDS Council (NACC). </a:t>
            </a:r>
            <a:r>
              <a:rPr lang="en-GB" sz="1400" dirty="0" smtClean="0">
                <a:latin typeface="Calibri (Body)"/>
                <a:hlinkClick r:id="rId5"/>
              </a:rPr>
              <a:t>Kenya </a:t>
            </a:r>
            <a:r>
              <a:rPr lang="en-GB" sz="1400" dirty="0">
                <a:latin typeface="Calibri (Body)"/>
                <a:hlinkClick r:id="rId5"/>
              </a:rPr>
              <a:t>HIV County Profiles </a:t>
            </a:r>
            <a:r>
              <a:rPr lang="en-GB" sz="1400" dirty="0" smtClean="0">
                <a:latin typeface="Calibri (Body)"/>
                <a:hlinkClick r:id="rId5"/>
              </a:rPr>
              <a:t>2016</a:t>
            </a:r>
            <a:endParaRPr lang="en-GB" sz="1400" dirty="0">
              <a:latin typeface="Calibri (Body)"/>
            </a:endParaRPr>
          </a:p>
        </p:txBody>
      </p:sp>
    </p:spTree>
    <p:extLst>
      <p:ext uri="{BB962C8B-B14F-4D97-AF65-F5344CB8AC3E}">
        <p14:creationId xmlns:p14="http://schemas.microsoft.com/office/powerpoint/2010/main" val="3657957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1D3EB-2B03-9E41-B1FB-ACE323BC0B51}"/>
              </a:ext>
            </a:extLst>
          </p:cNvPr>
          <p:cNvSpPr>
            <a:spLocks noGrp="1"/>
          </p:cNvSpPr>
          <p:nvPr>
            <p:ph type="title"/>
          </p:nvPr>
        </p:nvSpPr>
        <p:spPr/>
        <p:txBody>
          <a:bodyPr>
            <a:normAutofit fontScale="90000"/>
          </a:bodyPr>
          <a:lstStyle/>
          <a:p>
            <a:r>
              <a:rPr lang="en-US" dirty="0" smtClean="0"/>
              <a:t>A vaccine is essential to ending HIV</a:t>
            </a:r>
            <a:br>
              <a:rPr lang="en-US" dirty="0" smtClean="0"/>
            </a:br>
            <a:endParaRPr lang="en-US" dirty="0"/>
          </a:p>
        </p:txBody>
      </p:sp>
      <p:sp>
        <p:nvSpPr>
          <p:cNvPr id="132098" name="Title 1"/>
          <p:cNvSpPr txBox="1">
            <a:spLocks noChangeArrowheads="1"/>
          </p:cNvSpPr>
          <p:nvPr/>
        </p:nvSpPr>
        <p:spPr bwMode="auto">
          <a:xfrm>
            <a:off x="731236" y="846139"/>
            <a:ext cx="8465300" cy="369332"/>
          </a:xfrm>
          <a:prstGeom prst="rect">
            <a:avLst/>
          </a:prstGeom>
          <a:noFill/>
          <a:ln w="12700">
            <a:noFill/>
            <a:miter lim="400000"/>
            <a:headEnd/>
            <a:tailEnd/>
          </a:ln>
        </p:spPr>
        <p:txBody>
          <a:bodyPr wrap="square" lIns="0" tIns="0" rIns="0" bIns="0">
            <a:spAutoFit/>
          </a:bodyPr>
          <a:lstStyle/>
          <a:p>
            <a:pPr defTabSz="454025" hangingPunct="0"/>
            <a:r>
              <a:rPr lang="en-US" sz="2400" b="1" i="1" dirty="0" smtClean="0"/>
              <a:t>No </a:t>
            </a:r>
            <a:r>
              <a:rPr lang="en-US" sz="2400" b="1" i="1" dirty="0"/>
              <a:t>infectious disease has </a:t>
            </a:r>
            <a:r>
              <a:rPr lang="en-US" sz="2400" b="1" i="1" dirty="0" smtClean="0"/>
              <a:t>been </a:t>
            </a:r>
            <a:r>
              <a:rPr lang="en-US" sz="2400" b="1" i="1" dirty="0"/>
              <a:t>eliminated without a vaccine.</a:t>
            </a:r>
          </a:p>
        </p:txBody>
      </p:sp>
      <p:grpSp>
        <p:nvGrpSpPr>
          <p:cNvPr id="5" name="Group 4">
            <a:extLst>
              <a:ext uri="{FF2B5EF4-FFF2-40B4-BE49-F238E27FC236}">
                <a16:creationId xmlns:a16="http://schemas.microsoft.com/office/drawing/2014/main" id="{F3DDA2EF-DD45-4DCC-9C99-C9654D5A8568}"/>
              </a:ext>
            </a:extLst>
          </p:cNvPr>
          <p:cNvGrpSpPr/>
          <p:nvPr/>
        </p:nvGrpSpPr>
        <p:grpSpPr>
          <a:xfrm>
            <a:off x="4718050" y="2693852"/>
            <a:ext cx="4038600" cy="3441129"/>
            <a:chOff x="4572000" y="1203325"/>
            <a:chExt cx="4038600" cy="2995135"/>
          </a:xfrm>
        </p:grpSpPr>
        <p:sp>
          <p:nvSpPr>
            <p:cNvPr id="6" name="Straight Connector 131"/>
            <p:cNvSpPr>
              <a:spLocks noChangeShapeType="1"/>
            </p:cNvSpPr>
            <p:nvPr/>
          </p:nvSpPr>
          <p:spPr bwMode="auto">
            <a:xfrm flipH="1">
              <a:off x="5119688" y="1355725"/>
              <a:ext cx="0" cy="2254250"/>
            </a:xfrm>
            <a:prstGeom prst="line">
              <a:avLst/>
            </a:prstGeom>
            <a:noFill/>
            <a:ln w="28575">
              <a:solidFill>
                <a:srgbClr val="1B1B1B"/>
              </a:solidFill>
              <a:round/>
              <a:headEnd/>
              <a:tailEnd/>
            </a:ln>
          </p:spPr>
          <p:txBody>
            <a:bodyPr lIns="45718" tIns="45718" rIns="45718" bIns="45718"/>
            <a:lstStyle/>
            <a:p>
              <a:endParaRPr lang="en-US"/>
            </a:p>
          </p:txBody>
        </p:sp>
        <p:sp>
          <p:nvSpPr>
            <p:cNvPr id="7" name="TextBox 132"/>
            <p:cNvSpPr txBox="1">
              <a:spLocks noChangeArrowheads="1"/>
            </p:cNvSpPr>
            <p:nvPr/>
          </p:nvSpPr>
          <p:spPr bwMode="auto">
            <a:xfrm>
              <a:off x="4572000" y="1431925"/>
              <a:ext cx="569913" cy="276995"/>
            </a:xfrm>
            <a:prstGeom prst="rect">
              <a:avLst/>
            </a:prstGeom>
            <a:noFill/>
            <a:ln w="12700">
              <a:noFill/>
              <a:miter lim="400000"/>
              <a:headEnd/>
              <a:tailEnd/>
            </a:ln>
          </p:spPr>
          <p:txBody>
            <a:bodyPr lIns="45718" tIns="45718" rIns="45718" bIns="45718">
              <a:spAutoFit/>
            </a:bodyPr>
            <a:lstStyle/>
            <a:p>
              <a:pPr algn="r" defTabSz="454025" hangingPunct="0"/>
              <a:r>
                <a:rPr lang="en-US" sz="1200" b="1"/>
                <a:t>2M</a:t>
              </a:r>
            </a:p>
          </p:txBody>
        </p:sp>
        <p:sp>
          <p:nvSpPr>
            <p:cNvPr id="8" name="TextBox 133"/>
            <p:cNvSpPr txBox="1">
              <a:spLocks noChangeArrowheads="1"/>
            </p:cNvSpPr>
            <p:nvPr/>
          </p:nvSpPr>
          <p:spPr bwMode="auto">
            <a:xfrm>
              <a:off x="4572000" y="2378075"/>
              <a:ext cx="569913" cy="276995"/>
            </a:xfrm>
            <a:prstGeom prst="rect">
              <a:avLst/>
            </a:prstGeom>
            <a:noFill/>
            <a:ln w="12700">
              <a:noFill/>
              <a:miter lim="400000"/>
              <a:headEnd/>
              <a:tailEnd/>
            </a:ln>
          </p:spPr>
          <p:txBody>
            <a:bodyPr lIns="45718" tIns="45718" rIns="45718" bIns="45718">
              <a:spAutoFit/>
            </a:bodyPr>
            <a:lstStyle/>
            <a:p>
              <a:pPr algn="r" defTabSz="454025" hangingPunct="0"/>
              <a:r>
                <a:rPr lang="en-US" sz="1200" b="1"/>
                <a:t>1M</a:t>
              </a:r>
            </a:p>
          </p:txBody>
        </p:sp>
        <p:sp>
          <p:nvSpPr>
            <p:cNvPr id="9" name="TextBox 134"/>
            <p:cNvSpPr txBox="1">
              <a:spLocks noChangeArrowheads="1"/>
            </p:cNvSpPr>
            <p:nvPr/>
          </p:nvSpPr>
          <p:spPr bwMode="auto">
            <a:xfrm>
              <a:off x="4572000" y="3284538"/>
              <a:ext cx="569913" cy="276995"/>
            </a:xfrm>
            <a:prstGeom prst="rect">
              <a:avLst/>
            </a:prstGeom>
            <a:noFill/>
            <a:ln w="12700">
              <a:noFill/>
              <a:miter lim="400000"/>
              <a:headEnd/>
              <a:tailEnd/>
            </a:ln>
          </p:spPr>
          <p:txBody>
            <a:bodyPr lIns="45718" tIns="45718" rIns="45718" bIns="45718">
              <a:spAutoFit/>
            </a:bodyPr>
            <a:lstStyle/>
            <a:p>
              <a:pPr algn="r" defTabSz="454025" hangingPunct="0"/>
              <a:r>
                <a:rPr lang="en-US" sz="1200" b="1"/>
                <a:t>0M</a:t>
              </a:r>
            </a:p>
          </p:txBody>
        </p:sp>
        <p:sp>
          <p:nvSpPr>
            <p:cNvPr id="10" name="Rectangle 118"/>
            <p:cNvSpPr>
              <a:spLocks noChangeArrowheads="1"/>
            </p:cNvSpPr>
            <p:nvPr/>
          </p:nvSpPr>
          <p:spPr bwMode="auto">
            <a:xfrm>
              <a:off x="6303963" y="2573338"/>
              <a:ext cx="1063625" cy="976312"/>
            </a:xfrm>
            <a:prstGeom prst="rect">
              <a:avLst/>
            </a:prstGeom>
            <a:solidFill>
              <a:schemeClr val="accent1"/>
            </a:solidFill>
            <a:ln w="12700">
              <a:noFill/>
              <a:miter lim="400000"/>
              <a:headEnd/>
              <a:tailEnd/>
            </a:ln>
          </p:spPr>
          <p:txBody>
            <a:bodyPr lIns="45718" tIns="45718" rIns="45718" bIns="45718" anchor="ctr"/>
            <a:lstStyle/>
            <a:p>
              <a:pPr algn="ctr" defTabSz="455613" hangingPunct="0"/>
              <a:endParaRPr lang="en-US">
                <a:solidFill>
                  <a:srgbClr val="FFFFFF"/>
                </a:solidFill>
              </a:endParaRPr>
            </a:p>
          </p:txBody>
        </p:sp>
        <p:sp>
          <p:nvSpPr>
            <p:cNvPr id="11" name="TextBox 125"/>
            <p:cNvSpPr txBox="1">
              <a:spLocks noChangeArrowheads="1"/>
            </p:cNvSpPr>
            <p:nvPr/>
          </p:nvSpPr>
          <p:spPr bwMode="auto">
            <a:xfrm>
              <a:off x="6362700" y="1203325"/>
              <a:ext cx="944563" cy="307773"/>
            </a:xfrm>
            <a:prstGeom prst="rect">
              <a:avLst/>
            </a:prstGeom>
            <a:solidFill>
              <a:srgbClr val="D27900"/>
            </a:solidFill>
            <a:ln w="12700">
              <a:noFill/>
              <a:miter lim="400000"/>
              <a:headEnd/>
              <a:tailEnd/>
            </a:ln>
          </p:spPr>
          <p:txBody>
            <a:bodyPr lIns="45718" tIns="45718" rIns="45718" bIns="45718">
              <a:spAutoFit/>
            </a:bodyPr>
            <a:lstStyle/>
            <a:p>
              <a:pPr algn="ctr" defTabSz="454025" hangingPunct="0"/>
              <a:r>
                <a:rPr lang="en-US" sz="1400" b="1">
                  <a:solidFill>
                    <a:srgbClr val="FFFFFF"/>
                  </a:solidFill>
                </a:rPr>
                <a:t>- 45%</a:t>
              </a:r>
            </a:p>
          </p:txBody>
        </p:sp>
        <p:sp>
          <p:nvSpPr>
            <p:cNvPr id="12" name="TextBox 128"/>
            <p:cNvSpPr txBox="1">
              <a:spLocks noChangeArrowheads="1"/>
            </p:cNvSpPr>
            <p:nvPr/>
          </p:nvSpPr>
          <p:spPr bwMode="auto">
            <a:xfrm>
              <a:off x="6203950" y="3548063"/>
              <a:ext cx="1263650" cy="230828"/>
            </a:xfrm>
            <a:prstGeom prst="rect">
              <a:avLst/>
            </a:prstGeom>
            <a:noFill/>
            <a:ln w="12700">
              <a:noFill/>
              <a:miter lim="400000"/>
              <a:headEnd/>
              <a:tailEnd/>
            </a:ln>
          </p:spPr>
          <p:txBody>
            <a:bodyPr lIns="45718" tIns="45718" rIns="45718" bIns="45718">
              <a:spAutoFit/>
            </a:bodyPr>
            <a:lstStyle/>
            <a:p>
              <a:pPr algn="ctr" defTabSz="454025" hangingPunct="0"/>
              <a:r>
                <a:rPr lang="en-US" sz="900" b="1"/>
                <a:t>With vaccine</a:t>
              </a:r>
            </a:p>
          </p:txBody>
        </p:sp>
        <p:sp>
          <p:nvSpPr>
            <p:cNvPr id="13" name="TextBox 136"/>
            <p:cNvSpPr txBox="1">
              <a:spLocks noChangeArrowheads="1"/>
            </p:cNvSpPr>
            <p:nvPr/>
          </p:nvSpPr>
          <p:spPr bwMode="auto">
            <a:xfrm>
              <a:off x="6369050" y="3006725"/>
              <a:ext cx="930275" cy="276995"/>
            </a:xfrm>
            <a:prstGeom prst="rect">
              <a:avLst/>
            </a:prstGeom>
            <a:noFill/>
            <a:ln w="12700">
              <a:noFill/>
              <a:miter lim="400000"/>
              <a:headEnd/>
              <a:tailEnd/>
            </a:ln>
          </p:spPr>
          <p:txBody>
            <a:bodyPr lIns="45718" tIns="45718" rIns="45718" bIns="45718">
              <a:spAutoFit/>
            </a:bodyPr>
            <a:lstStyle/>
            <a:p>
              <a:pPr algn="ctr" defTabSz="454025" hangingPunct="0"/>
              <a:r>
                <a:rPr lang="en-US" sz="1200" b="1">
                  <a:solidFill>
                    <a:srgbClr val="FFFFFF"/>
                  </a:solidFill>
                </a:rPr>
                <a:t>10 Years</a:t>
              </a:r>
            </a:p>
          </p:txBody>
        </p:sp>
        <p:sp>
          <p:nvSpPr>
            <p:cNvPr id="14" name="Rectangle 119"/>
            <p:cNvSpPr>
              <a:spLocks noChangeArrowheads="1"/>
            </p:cNvSpPr>
            <p:nvPr/>
          </p:nvSpPr>
          <p:spPr bwMode="auto">
            <a:xfrm>
              <a:off x="7473950" y="2898775"/>
              <a:ext cx="1012825" cy="641350"/>
            </a:xfrm>
            <a:prstGeom prst="rect">
              <a:avLst/>
            </a:prstGeom>
            <a:solidFill>
              <a:schemeClr val="accent1"/>
            </a:solidFill>
            <a:ln w="12700">
              <a:noFill/>
              <a:miter lim="400000"/>
              <a:headEnd/>
              <a:tailEnd/>
            </a:ln>
          </p:spPr>
          <p:txBody>
            <a:bodyPr lIns="45718" tIns="45718" rIns="45718" bIns="45718" anchor="ctr"/>
            <a:lstStyle/>
            <a:p>
              <a:pPr algn="ctr" defTabSz="455613" hangingPunct="0"/>
              <a:endParaRPr lang="en-US">
                <a:solidFill>
                  <a:srgbClr val="FFFFFF"/>
                </a:solidFill>
              </a:endParaRPr>
            </a:p>
          </p:txBody>
        </p:sp>
        <p:sp>
          <p:nvSpPr>
            <p:cNvPr id="15" name="TextBox 126"/>
            <p:cNvSpPr txBox="1">
              <a:spLocks noChangeArrowheads="1"/>
            </p:cNvSpPr>
            <p:nvPr/>
          </p:nvSpPr>
          <p:spPr bwMode="auto">
            <a:xfrm>
              <a:off x="7519988" y="1203325"/>
              <a:ext cx="920750" cy="307773"/>
            </a:xfrm>
            <a:prstGeom prst="rect">
              <a:avLst/>
            </a:prstGeom>
            <a:solidFill>
              <a:srgbClr val="D27900"/>
            </a:solidFill>
            <a:ln w="12700">
              <a:noFill/>
              <a:miter lim="400000"/>
              <a:headEnd/>
              <a:tailEnd/>
            </a:ln>
          </p:spPr>
          <p:txBody>
            <a:bodyPr lIns="45718" tIns="45718" rIns="45718" bIns="45718">
              <a:spAutoFit/>
            </a:bodyPr>
            <a:lstStyle/>
            <a:p>
              <a:pPr algn="ctr" defTabSz="454025" hangingPunct="0"/>
              <a:r>
                <a:rPr lang="en-US" sz="1400" b="1">
                  <a:solidFill>
                    <a:srgbClr val="FFFFFF"/>
                  </a:solidFill>
                </a:rPr>
                <a:t>- 67%</a:t>
              </a:r>
            </a:p>
          </p:txBody>
        </p:sp>
        <p:sp>
          <p:nvSpPr>
            <p:cNvPr id="16" name="TextBox 129"/>
            <p:cNvSpPr txBox="1">
              <a:spLocks noChangeArrowheads="1"/>
            </p:cNvSpPr>
            <p:nvPr/>
          </p:nvSpPr>
          <p:spPr bwMode="auto">
            <a:xfrm>
              <a:off x="7350125" y="3525838"/>
              <a:ext cx="1260475" cy="230828"/>
            </a:xfrm>
            <a:prstGeom prst="rect">
              <a:avLst/>
            </a:prstGeom>
            <a:noFill/>
            <a:ln w="12700">
              <a:noFill/>
              <a:miter lim="400000"/>
              <a:headEnd/>
              <a:tailEnd/>
            </a:ln>
          </p:spPr>
          <p:txBody>
            <a:bodyPr lIns="45718" tIns="45718" rIns="45718" bIns="45718">
              <a:spAutoFit/>
            </a:bodyPr>
            <a:lstStyle/>
            <a:p>
              <a:pPr algn="ctr" defTabSz="454025" hangingPunct="0"/>
              <a:r>
                <a:rPr lang="en-US" sz="900" b="1"/>
                <a:t>With vaccine</a:t>
              </a:r>
            </a:p>
          </p:txBody>
        </p:sp>
        <p:sp>
          <p:nvSpPr>
            <p:cNvPr id="17" name="TextBox 137"/>
            <p:cNvSpPr txBox="1">
              <a:spLocks noChangeArrowheads="1"/>
            </p:cNvSpPr>
            <p:nvPr/>
          </p:nvSpPr>
          <p:spPr bwMode="auto">
            <a:xfrm>
              <a:off x="7537450" y="3000375"/>
              <a:ext cx="884238" cy="461661"/>
            </a:xfrm>
            <a:prstGeom prst="rect">
              <a:avLst/>
            </a:prstGeom>
            <a:noFill/>
            <a:ln w="12700">
              <a:noFill/>
              <a:miter lim="400000"/>
              <a:headEnd/>
              <a:tailEnd/>
            </a:ln>
          </p:spPr>
          <p:txBody>
            <a:bodyPr lIns="45718" tIns="45718" rIns="45718" bIns="45718">
              <a:spAutoFit/>
            </a:bodyPr>
            <a:lstStyle/>
            <a:p>
              <a:pPr algn="ctr" defTabSz="454025" hangingPunct="0"/>
              <a:r>
                <a:rPr lang="en-US" sz="1200" b="1">
                  <a:solidFill>
                    <a:srgbClr val="FFFFFF"/>
                  </a:solidFill>
                </a:rPr>
                <a:t>25</a:t>
              </a:r>
            </a:p>
            <a:p>
              <a:pPr algn="ctr" defTabSz="454025" hangingPunct="0"/>
              <a:r>
                <a:rPr lang="en-US" sz="1200" b="1">
                  <a:solidFill>
                    <a:srgbClr val="FFFFFF"/>
                  </a:solidFill>
                </a:rPr>
                <a:t>Years</a:t>
              </a:r>
            </a:p>
          </p:txBody>
        </p:sp>
        <p:grpSp>
          <p:nvGrpSpPr>
            <p:cNvPr id="18" name="Group 30"/>
            <p:cNvGrpSpPr>
              <a:grpSpLocks/>
            </p:cNvGrpSpPr>
            <p:nvPr/>
          </p:nvGrpSpPr>
          <p:grpSpPr bwMode="auto">
            <a:xfrm>
              <a:off x="4908550" y="1212849"/>
              <a:ext cx="1568450" cy="2584711"/>
              <a:chOff x="0" y="-1"/>
              <a:chExt cx="1568450" cy="2584778"/>
            </a:xfrm>
          </p:grpSpPr>
          <p:sp>
            <p:nvSpPr>
              <p:cNvPr id="22" name="Rectangle 117"/>
              <p:cNvSpPr>
                <a:spLocks noChangeArrowheads="1"/>
              </p:cNvSpPr>
              <p:nvPr/>
            </p:nvSpPr>
            <p:spPr bwMode="auto">
              <a:xfrm>
                <a:off x="273050" y="520700"/>
                <a:ext cx="1022350" cy="1833564"/>
              </a:xfrm>
              <a:prstGeom prst="rect">
                <a:avLst/>
              </a:prstGeom>
              <a:solidFill>
                <a:srgbClr val="0160A2"/>
              </a:solidFill>
              <a:ln w="12700">
                <a:noFill/>
                <a:miter lim="400000"/>
                <a:headEnd/>
                <a:tailEnd/>
              </a:ln>
            </p:spPr>
            <p:txBody>
              <a:bodyPr lIns="45718" tIns="45718" rIns="45718" bIns="45718" anchor="ctr"/>
              <a:lstStyle/>
              <a:p>
                <a:pPr algn="ctr" defTabSz="455613" hangingPunct="0"/>
                <a:endParaRPr lang="en-US">
                  <a:solidFill>
                    <a:srgbClr val="FFFFFF"/>
                  </a:solidFill>
                </a:endParaRPr>
              </a:p>
            </p:txBody>
          </p:sp>
          <p:pic>
            <p:nvPicPr>
              <p:cNvPr id="23" name="Picture 120" descr="Picture 120"/>
              <p:cNvPicPr>
                <a:picLocks noChangeAspect="1"/>
              </p:cNvPicPr>
              <p:nvPr/>
            </p:nvPicPr>
            <p:blipFill>
              <a:blip r:embed="rId3"/>
              <a:srcRect/>
              <a:stretch>
                <a:fillRect/>
              </a:stretch>
            </p:blipFill>
            <p:spPr bwMode="auto">
              <a:xfrm>
                <a:off x="622298" y="11050"/>
                <a:ext cx="325970" cy="388643"/>
              </a:xfrm>
              <a:prstGeom prst="rect">
                <a:avLst/>
              </a:prstGeom>
              <a:noFill/>
              <a:ln w="12700">
                <a:noFill/>
                <a:miter lim="400000"/>
                <a:headEnd/>
                <a:tailEnd/>
              </a:ln>
            </p:spPr>
          </p:pic>
          <p:sp>
            <p:nvSpPr>
              <p:cNvPr id="24" name="TextBox 127"/>
              <p:cNvSpPr txBox="1">
                <a:spLocks noChangeArrowheads="1"/>
              </p:cNvSpPr>
              <p:nvPr/>
            </p:nvSpPr>
            <p:spPr bwMode="auto">
              <a:xfrm>
                <a:off x="0" y="2353943"/>
                <a:ext cx="1568450" cy="230834"/>
              </a:xfrm>
              <a:prstGeom prst="rect">
                <a:avLst/>
              </a:prstGeom>
              <a:noFill/>
              <a:ln w="12700">
                <a:noFill/>
                <a:miter lim="400000"/>
                <a:headEnd/>
                <a:tailEnd/>
              </a:ln>
            </p:spPr>
            <p:txBody>
              <a:bodyPr lIns="45718" tIns="45718" rIns="45718" bIns="45718">
                <a:spAutoFit/>
              </a:bodyPr>
              <a:lstStyle/>
              <a:p>
                <a:pPr algn="ctr" defTabSz="454025" hangingPunct="0"/>
                <a:r>
                  <a:rPr lang="en-US" sz="900" b="1"/>
                  <a:t>Without vaccine</a:t>
                </a:r>
              </a:p>
            </p:txBody>
          </p:sp>
          <p:sp>
            <p:nvSpPr>
              <p:cNvPr id="25" name="Rectangle 117"/>
              <p:cNvSpPr>
                <a:spLocks noChangeArrowheads="1"/>
              </p:cNvSpPr>
              <p:nvPr/>
            </p:nvSpPr>
            <p:spPr bwMode="auto">
              <a:xfrm>
                <a:off x="273050" y="509587"/>
                <a:ext cx="1022350" cy="1833563"/>
              </a:xfrm>
              <a:prstGeom prst="rect">
                <a:avLst/>
              </a:prstGeom>
              <a:solidFill>
                <a:srgbClr val="0160A2"/>
              </a:solidFill>
              <a:ln w="12700">
                <a:noFill/>
                <a:miter lim="400000"/>
                <a:headEnd/>
                <a:tailEnd/>
              </a:ln>
            </p:spPr>
            <p:txBody>
              <a:bodyPr lIns="45718" tIns="45718" rIns="45718" bIns="45718" anchor="ctr"/>
              <a:lstStyle/>
              <a:p>
                <a:pPr algn="ctr" defTabSz="455613" hangingPunct="0"/>
                <a:endParaRPr lang="en-US">
                  <a:solidFill>
                    <a:srgbClr val="FFFFFF"/>
                  </a:solidFill>
                </a:endParaRPr>
              </a:p>
            </p:txBody>
          </p:sp>
          <p:pic>
            <p:nvPicPr>
              <p:cNvPr id="26" name="Picture 120" descr="Picture 120"/>
              <p:cNvPicPr>
                <a:picLocks noChangeAspect="1"/>
              </p:cNvPicPr>
              <p:nvPr/>
            </p:nvPicPr>
            <p:blipFill>
              <a:blip r:embed="rId3"/>
              <a:srcRect/>
              <a:stretch>
                <a:fillRect/>
              </a:stretch>
            </p:blipFill>
            <p:spPr bwMode="auto">
              <a:xfrm>
                <a:off x="622298" y="-1"/>
                <a:ext cx="325970" cy="388643"/>
              </a:xfrm>
              <a:prstGeom prst="rect">
                <a:avLst/>
              </a:prstGeom>
              <a:noFill/>
              <a:ln w="12700">
                <a:noFill/>
                <a:miter lim="400000"/>
                <a:headEnd/>
                <a:tailEnd/>
              </a:ln>
            </p:spPr>
          </p:pic>
        </p:grpSp>
        <p:sp>
          <p:nvSpPr>
            <p:cNvPr id="19" name="Text Box 31"/>
            <p:cNvSpPr txBox="1">
              <a:spLocks noChangeArrowheads="1"/>
            </p:cNvSpPr>
            <p:nvPr/>
          </p:nvSpPr>
          <p:spPr bwMode="auto">
            <a:xfrm>
              <a:off x="5575299" y="3829132"/>
              <a:ext cx="2231504" cy="369328"/>
            </a:xfrm>
            <a:prstGeom prst="rect">
              <a:avLst/>
            </a:prstGeom>
            <a:noFill/>
            <a:ln w="12700">
              <a:noFill/>
              <a:miter lim="400000"/>
              <a:headEnd/>
              <a:tailEnd/>
            </a:ln>
          </p:spPr>
          <p:txBody>
            <a:bodyPr wrap="none" lIns="45718" tIns="45718" rIns="45718" bIns="45718">
              <a:spAutoFit/>
            </a:bodyPr>
            <a:lstStyle/>
            <a:p>
              <a:pPr hangingPunct="0"/>
              <a:r>
                <a:rPr lang="en-US" b="1" dirty="0"/>
                <a:t>Reduction in mortality</a:t>
              </a:r>
            </a:p>
          </p:txBody>
        </p:sp>
        <p:pic>
          <p:nvPicPr>
            <p:cNvPr id="20" name="Picture 123" descr="Picture 123"/>
            <p:cNvPicPr>
              <a:picLocks noChangeAspect="1"/>
            </p:cNvPicPr>
            <p:nvPr/>
          </p:nvPicPr>
          <p:blipFill>
            <a:blip r:embed="rId4"/>
            <a:srcRect/>
            <a:stretch>
              <a:fillRect/>
            </a:stretch>
          </p:blipFill>
          <p:spPr bwMode="auto">
            <a:xfrm rot="-2700000">
              <a:off x="6518275" y="1812925"/>
              <a:ext cx="566738" cy="554038"/>
            </a:xfrm>
            <a:prstGeom prst="rect">
              <a:avLst/>
            </a:prstGeom>
            <a:noFill/>
            <a:ln w="12700">
              <a:noFill/>
              <a:miter lim="400000"/>
              <a:headEnd/>
              <a:tailEnd/>
            </a:ln>
          </p:spPr>
        </p:pic>
        <p:pic>
          <p:nvPicPr>
            <p:cNvPr id="21" name="Picture 123" descr="Picture 123"/>
            <p:cNvPicPr>
              <a:picLocks noChangeAspect="1"/>
            </p:cNvPicPr>
            <p:nvPr/>
          </p:nvPicPr>
          <p:blipFill>
            <a:blip r:embed="rId4"/>
            <a:srcRect/>
            <a:stretch>
              <a:fillRect/>
            </a:stretch>
          </p:blipFill>
          <p:spPr bwMode="auto">
            <a:xfrm rot="-2700000">
              <a:off x="7662863" y="2117725"/>
              <a:ext cx="566737" cy="554038"/>
            </a:xfrm>
            <a:prstGeom prst="rect">
              <a:avLst/>
            </a:prstGeom>
            <a:noFill/>
            <a:ln w="12700">
              <a:noFill/>
              <a:miter lim="400000"/>
              <a:headEnd/>
              <a:tailEnd/>
            </a:ln>
          </p:spPr>
        </p:pic>
      </p:grpSp>
      <p:pic>
        <p:nvPicPr>
          <p:cNvPr id="27" name="Picture 26"/>
          <p:cNvPicPr>
            <a:picLocks noChangeAspect="1"/>
          </p:cNvPicPr>
          <p:nvPr/>
        </p:nvPicPr>
        <p:blipFill>
          <a:blip r:embed="rId5"/>
          <a:stretch>
            <a:fillRect/>
          </a:stretch>
        </p:blipFill>
        <p:spPr>
          <a:xfrm>
            <a:off x="71153" y="1628879"/>
            <a:ext cx="4836576" cy="4150372"/>
          </a:xfrm>
          <a:prstGeom prst="rect">
            <a:avLst/>
          </a:prstGeom>
          <a:ln>
            <a:solidFill>
              <a:schemeClr val="tx1"/>
            </a:solidFill>
          </a:ln>
        </p:spPr>
      </p:pic>
      <p:sp>
        <p:nvSpPr>
          <p:cNvPr id="28" name="Rectangle 27"/>
          <p:cNvSpPr/>
          <p:nvPr/>
        </p:nvSpPr>
        <p:spPr>
          <a:xfrm>
            <a:off x="4847771" y="1628879"/>
            <a:ext cx="4296229" cy="757130"/>
          </a:xfrm>
          <a:prstGeom prst="rect">
            <a:avLst/>
          </a:prstGeom>
          <a:solidFill>
            <a:schemeClr val="accent5">
              <a:lumMod val="20000"/>
              <a:lumOff val="80000"/>
            </a:schemeClr>
          </a:solidFill>
          <a:ln>
            <a:solidFill>
              <a:srgbClr val="0099D2"/>
            </a:solidFill>
          </a:ln>
        </p:spPr>
        <p:txBody>
          <a:bodyPr wrap="square">
            <a:spAutoFit/>
          </a:bodyPr>
          <a:lstStyle/>
          <a:p>
            <a:pPr marL="174625" indent="-174625">
              <a:lnSpc>
                <a:spcPct val="90000"/>
              </a:lnSpc>
            </a:pPr>
            <a:r>
              <a:rPr lang="en-US" sz="2400" i="1" dirty="0"/>
              <a:t>Even a partially </a:t>
            </a:r>
            <a:r>
              <a:rPr lang="en-US" sz="2400" i="1" dirty="0" smtClean="0"/>
              <a:t>effective vaccine</a:t>
            </a:r>
            <a:endParaRPr lang="en-US" sz="2400" i="1" dirty="0"/>
          </a:p>
          <a:p>
            <a:pPr marL="174625" indent="-174625">
              <a:lnSpc>
                <a:spcPct val="90000"/>
              </a:lnSpc>
              <a:spcBef>
                <a:spcPct val="0"/>
              </a:spcBef>
            </a:pPr>
            <a:r>
              <a:rPr lang="en-US" sz="2400" i="1" dirty="0"/>
              <a:t>would make a major difference.</a:t>
            </a:r>
          </a:p>
        </p:txBody>
      </p:sp>
      <p:sp>
        <p:nvSpPr>
          <p:cNvPr id="3" name="TextBox 2"/>
          <p:cNvSpPr txBox="1"/>
          <p:nvPr/>
        </p:nvSpPr>
        <p:spPr>
          <a:xfrm>
            <a:off x="-56343" y="6042733"/>
            <a:ext cx="5383993" cy="646331"/>
          </a:xfrm>
          <a:prstGeom prst="rect">
            <a:avLst/>
          </a:prstGeom>
          <a:noFill/>
        </p:spPr>
        <p:txBody>
          <a:bodyPr wrap="square" rtlCol="0">
            <a:spAutoFit/>
          </a:bodyPr>
          <a:lstStyle/>
          <a:p>
            <a:r>
              <a:rPr lang="en-GB" dirty="0" smtClean="0"/>
              <a:t>Source: </a:t>
            </a:r>
            <a:r>
              <a:rPr lang="en-GB" u="sng" dirty="0">
                <a:hlinkClick r:id="rId6"/>
              </a:rPr>
              <a:t>International AIDS Vaccine Initiative</a:t>
            </a:r>
            <a:endParaRPr lang="en-GB" dirty="0"/>
          </a:p>
          <a:p>
            <a:endParaRPr lang="en-GB" dirty="0"/>
          </a:p>
        </p:txBody>
      </p:sp>
    </p:spTree>
    <p:extLst>
      <p:ext uri="{BB962C8B-B14F-4D97-AF65-F5344CB8AC3E}">
        <p14:creationId xmlns:p14="http://schemas.microsoft.com/office/powerpoint/2010/main" val="2365112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F88A3C-0801-6C49-9492-40C350CEB718}"/>
              </a:ext>
            </a:extLst>
          </p:cNvPr>
          <p:cNvPicPr>
            <a:picLocks noChangeAspect="1"/>
          </p:cNvPicPr>
          <p:nvPr/>
        </p:nvPicPr>
        <p:blipFill>
          <a:blip r:embed="rId3"/>
          <a:stretch>
            <a:fillRect/>
          </a:stretch>
        </p:blipFill>
        <p:spPr>
          <a:xfrm>
            <a:off x="0" y="0"/>
            <a:ext cx="6210304" cy="3498050"/>
          </a:xfrm>
          <a:prstGeom prst="rect">
            <a:avLst/>
          </a:prstGeom>
        </p:spPr>
      </p:pic>
      <p:sp>
        <p:nvSpPr>
          <p:cNvPr id="14" name="TextBox 13"/>
          <p:cNvSpPr txBox="1"/>
          <p:nvPr/>
        </p:nvSpPr>
        <p:spPr>
          <a:xfrm>
            <a:off x="6438166" y="1032187"/>
            <a:ext cx="2618748" cy="923330"/>
          </a:xfrm>
          <a:prstGeom prst="rect">
            <a:avLst/>
          </a:prstGeom>
          <a:noFill/>
        </p:spPr>
        <p:txBody>
          <a:bodyPr wrap="square" rtlCol="0">
            <a:spAutoFit/>
          </a:bodyPr>
          <a:lstStyle/>
          <a:p>
            <a:r>
              <a:rPr lang="en-GB" sz="3600" b="1" dirty="0" smtClean="0">
                <a:solidFill>
                  <a:srgbClr val="0099D2"/>
                </a:solidFill>
              </a:rPr>
              <a:t>1992</a:t>
            </a:r>
            <a:r>
              <a:rPr lang="en-GB" sz="3600" b="1" dirty="0" smtClean="0">
                <a:solidFill>
                  <a:srgbClr val="0099D2"/>
                </a:solidFill>
                <a:sym typeface="Wingdings" panose="05000000000000000000" pitchFamily="2" charset="2"/>
              </a:rPr>
              <a:t></a:t>
            </a:r>
            <a:r>
              <a:rPr lang="en-GB" sz="3600" b="1" dirty="0" smtClean="0">
                <a:solidFill>
                  <a:srgbClr val="0099D2"/>
                </a:solidFill>
              </a:rPr>
              <a:t>2018</a:t>
            </a:r>
          </a:p>
          <a:p>
            <a:endParaRPr lang="en-GB" dirty="0"/>
          </a:p>
        </p:txBody>
      </p:sp>
      <p:pic>
        <p:nvPicPr>
          <p:cNvPr id="21" name="Picture 20"/>
          <p:cNvPicPr>
            <a:picLocks noChangeAspect="1"/>
          </p:cNvPicPr>
          <p:nvPr/>
        </p:nvPicPr>
        <p:blipFill>
          <a:blip r:embed="rId4"/>
          <a:stretch>
            <a:fillRect/>
          </a:stretch>
        </p:blipFill>
        <p:spPr>
          <a:xfrm>
            <a:off x="3594340" y="2558841"/>
            <a:ext cx="5462574" cy="3832411"/>
          </a:xfrm>
          <a:prstGeom prst="rect">
            <a:avLst/>
          </a:prstGeom>
        </p:spPr>
      </p:pic>
      <p:sp>
        <p:nvSpPr>
          <p:cNvPr id="2" name="TextBox 1"/>
          <p:cNvSpPr txBox="1"/>
          <p:nvPr/>
        </p:nvSpPr>
        <p:spPr>
          <a:xfrm>
            <a:off x="5007274" y="6597637"/>
            <a:ext cx="3130826" cy="276999"/>
          </a:xfrm>
          <a:prstGeom prst="rect">
            <a:avLst/>
          </a:prstGeom>
          <a:noFill/>
        </p:spPr>
        <p:txBody>
          <a:bodyPr wrap="square" rtlCol="0">
            <a:spAutoFit/>
          </a:bodyPr>
          <a:lstStyle/>
          <a:p>
            <a:r>
              <a:rPr lang="en-GB" sz="1200" dirty="0" smtClean="0"/>
              <a:t>Source: ICW, Kate Thomson, and Robin </a:t>
            </a:r>
            <a:r>
              <a:rPr lang="en-GB" sz="1200" dirty="0" err="1" smtClean="0"/>
              <a:t>Gorna</a:t>
            </a:r>
            <a:endParaRPr lang="en-GB" sz="1200" dirty="0"/>
          </a:p>
        </p:txBody>
      </p:sp>
      <p:pic>
        <p:nvPicPr>
          <p:cNvPr id="1026" name="Picture 2" descr="409bce50-132d-40af-a199-737d296c9e6c@eurprd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1473" y="2878389"/>
            <a:ext cx="3431392" cy="359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716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982" y="284368"/>
            <a:ext cx="9424747" cy="1376344"/>
          </a:xfrm>
        </p:spPr>
        <p:txBody>
          <a:bodyPr>
            <a:normAutofit/>
          </a:bodyPr>
          <a:lstStyle/>
          <a:p>
            <a:r>
              <a:rPr lang="en-GB" dirty="0"/>
              <a:t>6. HIV response </a:t>
            </a:r>
            <a:r>
              <a:rPr lang="en-GB" dirty="0">
                <a:solidFill>
                  <a:srgbClr val="FF0000"/>
                </a:solidFill>
              </a:rPr>
              <a:t>must make common cause with broader global </a:t>
            </a:r>
            <a:r>
              <a:rPr lang="en-GB" dirty="0" smtClean="0">
                <a:solidFill>
                  <a:srgbClr val="FF0000"/>
                </a:solidFill>
              </a:rPr>
              <a:t>health</a:t>
            </a:r>
            <a:endParaRPr lang="en-GB" dirty="0"/>
          </a:p>
        </p:txBody>
      </p:sp>
      <p:pic>
        <p:nvPicPr>
          <p:cNvPr id="5122" name="B9E0FC0C-E204-4E1F-AB73-D219E2EB0E74" descr="50D30912-4E09-442A-88C4-C9C8AD9394E1@net"/>
          <p:cNvPicPr>
            <a:picLocks noChangeAspect="1" noChangeArrowheads="1"/>
          </p:cNvPicPr>
          <p:nvPr/>
        </p:nvPicPr>
        <p:blipFill rotWithShape="1">
          <a:blip r:embed="rId2">
            <a:extLst>
              <a:ext uri="{28A0092B-C50C-407E-A947-70E740481C1C}">
                <a14:useLocalDpi xmlns:a14="http://schemas.microsoft.com/office/drawing/2010/main" val="0"/>
              </a:ext>
            </a:extLst>
          </a:blip>
          <a:srcRect l="20134" t="-296" r="6531" b="296"/>
          <a:stretch/>
        </p:blipFill>
        <p:spPr bwMode="auto">
          <a:xfrm>
            <a:off x="463007" y="4157241"/>
            <a:ext cx="3947719" cy="225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73ADA4FC-F358-46B4-86AE-F4273427E7C3" descr="394FCD54-87E4-4F1D-8599-24B4B7F85E0D@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0726" y="4055547"/>
            <a:ext cx="4390464" cy="237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421B0AB4-90E2-437E-BB96-99DA73C02A4D" descr="168A720C-FD60-435F-B7FB-D4606C8B91CE@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99" y="1660712"/>
            <a:ext cx="3860127" cy="25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5BBCC963-5ABD-4CAC-BBD8-104E95003F0A" descr="D3871FA0-638C-44FC-9339-85EA443F5CC1@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26" y="1762403"/>
            <a:ext cx="4390464" cy="230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592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6" y="135111"/>
            <a:ext cx="9254992" cy="1141507"/>
          </a:xfrm>
        </p:spPr>
        <p:txBody>
          <a:bodyPr>
            <a:normAutofit fontScale="90000"/>
          </a:bodyPr>
          <a:lstStyle/>
          <a:p>
            <a:pPr algn="ctr"/>
            <a:r>
              <a:rPr lang="en-GB" sz="4400" b="1" dirty="0" smtClean="0">
                <a:latin typeface="Calibri" panose="020F0502020204030204"/>
                <a:ea typeface="+mn-ea"/>
                <a:cs typeface="+mn-cs"/>
              </a:rPr>
              <a:t>HIV/TB: too many lives lost</a:t>
            </a:r>
            <a:br>
              <a:rPr lang="en-GB" sz="4400" b="1" dirty="0" smtClean="0">
                <a:latin typeface="Calibri" panose="020F0502020204030204"/>
                <a:ea typeface="+mn-ea"/>
                <a:cs typeface="+mn-cs"/>
              </a:rPr>
            </a:br>
            <a:r>
              <a:rPr lang="en-GB" sz="3600" dirty="0" smtClean="0">
                <a:latin typeface="Calibri" panose="020F0502020204030204"/>
                <a:ea typeface="+mn-ea"/>
                <a:cs typeface="+mn-cs"/>
              </a:rPr>
              <a:t>UN High-Level Meeting-Opportunity not to be missed</a:t>
            </a:r>
            <a:endParaRPr lang="en-GB" sz="3600" b="1" dirty="0">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4913769" y="2286000"/>
            <a:ext cx="4154031" cy="2971801"/>
          </a:xfrm>
          <a:prstGeom prst="rect">
            <a:avLst/>
          </a:prstGeom>
        </p:spPr>
      </p:pic>
      <p:pic>
        <p:nvPicPr>
          <p:cNvPr id="3074" name="Picture 2" descr="http://www.who.int/tb/WHO-INFOGRAPHIC-1.jpg?u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37" y="1467068"/>
            <a:ext cx="4781332" cy="47813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17351" y="6423852"/>
            <a:ext cx="2097741" cy="369332"/>
          </a:xfrm>
          <a:prstGeom prst="rect">
            <a:avLst/>
          </a:prstGeom>
          <a:noFill/>
        </p:spPr>
        <p:txBody>
          <a:bodyPr wrap="square" rtlCol="0">
            <a:spAutoFit/>
          </a:bodyPr>
          <a:lstStyle/>
          <a:p>
            <a:r>
              <a:rPr lang="en-GB" dirty="0" smtClean="0"/>
              <a:t>Source: WHO 2018</a:t>
            </a:r>
            <a:endParaRPr lang="en-GB" dirty="0"/>
          </a:p>
        </p:txBody>
      </p:sp>
    </p:spTree>
    <p:extLst>
      <p:ext uri="{BB962C8B-B14F-4D97-AF65-F5344CB8AC3E}">
        <p14:creationId xmlns:p14="http://schemas.microsoft.com/office/powerpoint/2010/main" val="1822353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68915-ED5D-4C4F-94F5-6750C4B8E17A}"/>
              </a:ext>
            </a:extLst>
          </p:cNvPr>
          <p:cNvPicPr>
            <a:picLocks noChangeAspect="1"/>
          </p:cNvPicPr>
          <p:nvPr/>
        </p:nvPicPr>
        <p:blipFill>
          <a:blip r:embed="rId2"/>
          <a:stretch>
            <a:fillRect/>
          </a:stretch>
        </p:blipFill>
        <p:spPr>
          <a:xfrm>
            <a:off x="221552" y="1733305"/>
            <a:ext cx="8570265" cy="4568941"/>
          </a:xfrm>
          <a:prstGeom prst="rect">
            <a:avLst/>
          </a:prstGeom>
          <a:ln>
            <a:solidFill>
              <a:schemeClr val="tx1"/>
            </a:solidFill>
          </a:ln>
        </p:spPr>
      </p:pic>
      <p:sp>
        <p:nvSpPr>
          <p:cNvPr id="4" name="Title 3"/>
          <p:cNvSpPr>
            <a:spLocks noGrp="1"/>
          </p:cNvSpPr>
          <p:nvPr>
            <p:ph type="title"/>
          </p:nvPr>
        </p:nvSpPr>
        <p:spPr>
          <a:xfrm>
            <a:off x="0" y="274639"/>
            <a:ext cx="9013371" cy="1143000"/>
          </a:xfrm>
        </p:spPr>
        <p:txBody>
          <a:bodyPr>
            <a:normAutofit fontScale="90000"/>
          </a:bodyPr>
          <a:lstStyle/>
          <a:p>
            <a:r>
              <a:rPr lang="en-GB" dirty="0" smtClean="0"/>
              <a:t>A more </a:t>
            </a:r>
            <a:r>
              <a:rPr lang="en-GB" dirty="0"/>
              <a:t>integrated HIV response can </a:t>
            </a:r>
            <a:r>
              <a:rPr lang="en-GB" dirty="0" smtClean="0"/>
              <a:t>offer </a:t>
            </a:r>
            <a:r>
              <a:rPr lang="en-GB" dirty="0"/>
              <a:t>‘win-win’ results for both HIV and non-HIV health outcomes</a:t>
            </a:r>
          </a:p>
        </p:txBody>
      </p:sp>
    </p:spTree>
    <p:extLst>
      <p:ext uri="{BB962C8B-B14F-4D97-AF65-F5344CB8AC3E}">
        <p14:creationId xmlns:p14="http://schemas.microsoft.com/office/powerpoint/2010/main" val="18259400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982" y="520074"/>
            <a:ext cx="8450527" cy="1143000"/>
          </a:xfrm>
        </p:spPr>
        <p:txBody>
          <a:bodyPr>
            <a:normAutofit fontScale="90000"/>
          </a:bodyPr>
          <a:lstStyle/>
          <a:p>
            <a:r>
              <a:rPr lang="en-US" dirty="0" smtClean="0"/>
              <a:t>HIV cases and opioid overdoses averted in </a:t>
            </a:r>
            <a:br>
              <a:rPr lang="en-US" dirty="0" smtClean="0"/>
            </a:br>
            <a:r>
              <a:rPr lang="en-US" dirty="0" smtClean="0"/>
              <a:t>two Russian cities in 10 years</a:t>
            </a:r>
            <a:r>
              <a:rPr lang="en-GB" dirty="0"/>
              <a:t/>
            </a:r>
            <a:br>
              <a:rPr lang="en-GB" dirty="0"/>
            </a:br>
            <a:r>
              <a:rPr lang="en-US" dirty="0" smtClean="0"/>
              <a:t> </a:t>
            </a:r>
            <a:endParaRPr lang="en-US" dirty="0"/>
          </a:p>
        </p:txBody>
      </p:sp>
      <p:sp>
        <p:nvSpPr>
          <p:cNvPr id="9" name="TextBox 8">
            <a:extLst>
              <a:ext uri="{FF2B5EF4-FFF2-40B4-BE49-F238E27FC236}">
                <a16:creationId xmlns:a16="http://schemas.microsoft.com/office/drawing/2014/main" id="{490DB11A-308A-4B69-AB22-9A169E1283BE}"/>
              </a:ext>
            </a:extLst>
          </p:cNvPr>
          <p:cNvSpPr txBox="1"/>
          <p:nvPr/>
        </p:nvSpPr>
        <p:spPr>
          <a:xfrm>
            <a:off x="5717311" y="2588822"/>
            <a:ext cx="406331" cy="246221"/>
          </a:xfrm>
          <a:prstGeom prst="rect">
            <a:avLst/>
          </a:prstGeom>
          <a:noFill/>
        </p:spPr>
        <p:txBody>
          <a:bodyPr wrap="none" rtlCol="0">
            <a:spAutoFit/>
          </a:bodyPr>
          <a:lstStyle/>
          <a:p>
            <a:r>
              <a:rPr lang="en-US" sz="1000" dirty="0"/>
              <a:t>36%</a:t>
            </a:r>
          </a:p>
        </p:txBody>
      </p:sp>
      <p:sp>
        <p:nvSpPr>
          <p:cNvPr id="10" name="TextBox 9">
            <a:extLst>
              <a:ext uri="{FF2B5EF4-FFF2-40B4-BE49-F238E27FC236}">
                <a16:creationId xmlns:a16="http://schemas.microsoft.com/office/drawing/2014/main" id="{E0646947-C438-4A6E-A490-982C4B301E16}"/>
              </a:ext>
            </a:extLst>
          </p:cNvPr>
          <p:cNvSpPr txBox="1"/>
          <p:nvPr/>
        </p:nvSpPr>
        <p:spPr>
          <a:xfrm>
            <a:off x="5265168" y="1771926"/>
            <a:ext cx="406331" cy="246221"/>
          </a:xfrm>
          <a:prstGeom prst="rect">
            <a:avLst/>
          </a:prstGeom>
          <a:noFill/>
        </p:spPr>
        <p:txBody>
          <a:bodyPr wrap="none" rtlCol="0">
            <a:spAutoFit/>
          </a:bodyPr>
          <a:lstStyle/>
          <a:p>
            <a:r>
              <a:rPr lang="en-US" sz="1000" dirty="0"/>
              <a:t>53%</a:t>
            </a:r>
          </a:p>
        </p:txBody>
      </p:sp>
      <p:sp>
        <p:nvSpPr>
          <p:cNvPr id="11" name="TextBox 10">
            <a:extLst>
              <a:ext uri="{FF2B5EF4-FFF2-40B4-BE49-F238E27FC236}">
                <a16:creationId xmlns:a16="http://schemas.microsoft.com/office/drawing/2014/main" id="{77666441-D188-4B7E-A545-DB57EBF6FDD8}"/>
              </a:ext>
            </a:extLst>
          </p:cNvPr>
          <p:cNvSpPr txBox="1"/>
          <p:nvPr/>
        </p:nvSpPr>
        <p:spPr>
          <a:xfrm rot="16200000">
            <a:off x="-1304133" y="2728126"/>
            <a:ext cx="3373966" cy="646331"/>
          </a:xfrm>
          <a:prstGeom prst="rect">
            <a:avLst/>
          </a:prstGeom>
          <a:noFill/>
        </p:spPr>
        <p:txBody>
          <a:bodyPr wrap="square" rtlCol="0">
            <a:spAutoFit/>
          </a:bodyPr>
          <a:lstStyle/>
          <a:p>
            <a:pPr algn="ctr"/>
            <a:r>
              <a:rPr lang="en-US" dirty="0"/>
              <a:t>HIV cases averted among PWID, 2018-2028 (%)</a:t>
            </a:r>
          </a:p>
        </p:txBody>
      </p:sp>
      <p:sp>
        <p:nvSpPr>
          <p:cNvPr id="15" name="TextBox 14">
            <a:extLst>
              <a:ext uri="{FF2B5EF4-FFF2-40B4-BE49-F238E27FC236}">
                <a16:creationId xmlns:a16="http://schemas.microsoft.com/office/drawing/2014/main" id="{EAF9AF52-90D7-47E1-8238-1A9E29C738AC}"/>
              </a:ext>
            </a:extLst>
          </p:cNvPr>
          <p:cNvSpPr txBox="1"/>
          <p:nvPr/>
        </p:nvSpPr>
        <p:spPr>
          <a:xfrm>
            <a:off x="1493120" y="1453106"/>
            <a:ext cx="2010422" cy="523220"/>
          </a:xfrm>
          <a:prstGeom prst="rect">
            <a:avLst/>
          </a:prstGeom>
          <a:noFill/>
        </p:spPr>
        <p:txBody>
          <a:bodyPr wrap="none" rtlCol="0">
            <a:spAutoFit/>
          </a:bodyPr>
          <a:lstStyle/>
          <a:p>
            <a:r>
              <a:rPr lang="en-US" sz="1400" dirty="0"/>
              <a:t>White boxes: Omsk</a:t>
            </a:r>
          </a:p>
          <a:p>
            <a:r>
              <a:rPr lang="en-US" sz="1400" dirty="0"/>
              <a:t>Grey boxes: Ekaterinburg</a:t>
            </a:r>
          </a:p>
        </p:txBody>
      </p:sp>
      <p:sp>
        <p:nvSpPr>
          <p:cNvPr id="20" name="TextBox 19">
            <a:extLst>
              <a:ext uri="{FF2B5EF4-FFF2-40B4-BE49-F238E27FC236}">
                <a16:creationId xmlns:a16="http://schemas.microsoft.com/office/drawing/2014/main" id="{52860A96-E617-4F24-B678-FB95E8D563CF}"/>
              </a:ext>
            </a:extLst>
          </p:cNvPr>
          <p:cNvSpPr txBox="1"/>
          <p:nvPr/>
        </p:nvSpPr>
        <p:spPr>
          <a:xfrm>
            <a:off x="1889149" y="3140414"/>
            <a:ext cx="406331" cy="246221"/>
          </a:xfrm>
          <a:prstGeom prst="rect">
            <a:avLst/>
          </a:prstGeom>
          <a:noFill/>
        </p:spPr>
        <p:txBody>
          <a:bodyPr wrap="none" rtlCol="0">
            <a:spAutoFit/>
          </a:bodyPr>
          <a:lstStyle/>
          <a:p>
            <a:r>
              <a:rPr lang="en-US" sz="1000" dirty="0"/>
              <a:t>23%</a:t>
            </a:r>
          </a:p>
        </p:txBody>
      </p:sp>
      <p:sp>
        <p:nvSpPr>
          <p:cNvPr id="21" name="TextBox 20">
            <a:extLst>
              <a:ext uri="{FF2B5EF4-FFF2-40B4-BE49-F238E27FC236}">
                <a16:creationId xmlns:a16="http://schemas.microsoft.com/office/drawing/2014/main" id="{2145F511-914B-4974-8864-51F48B64D5ED}"/>
              </a:ext>
            </a:extLst>
          </p:cNvPr>
          <p:cNvSpPr txBox="1"/>
          <p:nvPr/>
        </p:nvSpPr>
        <p:spPr>
          <a:xfrm>
            <a:off x="2858343" y="3987230"/>
            <a:ext cx="406331" cy="246221"/>
          </a:xfrm>
          <a:prstGeom prst="rect">
            <a:avLst/>
          </a:prstGeom>
          <a:noFill/>
        </p:spPr>
        <p:txBody>
          <a:bodyPr wrap="none" rtlCol="0">
            <a:spAutoFit/>
          </a:bodyPr>
          <a:lstStyle/>
          <a:p>
            <a:r>
              <a:rPr lang="en-US" sz="1000" dirty="0"/>
              <a:t>10%</a:t>
            </a:r>
          </a:p>
        </p:txBody>
      </p:sp>
      <p:sp>
        <p:nvSpPr>
          <p:cNvPr id="22" name="TextBox 21">
            <a:extLst>
              <a:ext uri="{FF2B5EF4-FFF2-40B4-BE49-F238E27FC236}">
                <a16:creationId xmlns:a16="http://schemas.microsoft.com/office/drawing/2014/main" id="{BD3E22A4-1D7F-406E-BD73-81FC67BD8D81}"/>
              </a:ext>
            </a:extLst>
          </p:cNvPr>
          <p:cNvSpPr txBox="1"/>
          <p:nvPr/>
        </p:nvSpPr>
        <p:spPr>
          <a:xfrm>
            <a:off x="3832417" y="3282338"/>
            <a:ext cx="406331" cy="246221"/>
          </a:xfrm>
          <a:prstGeom prst="rect">
            <a:avLst/>
          </a:prstGeom>
          <a:noFill/>
        </p:spPr>
        <p:txBody>
          <a:bodyPr wrap="none" rtlCol="0">
            <a:spAutoFit/>
          </a:bodyPr>
          <a:lstStyle/>
          <a:p>
            <a:r>
              <a:rPr lang="en-US" sz="1000" dirty="0"/>
              <a:t>21%</a:t>
            </a:r>
          </a:p>
        </p:txBody>
      </p:sp>
      <p:sp>
        <p:nvSpPr>
          <p:cNvPr id="23" name="TextBox 22">
            <a:extLst>
              <a:ext uri="{FF2B5EF4-FFF2-40B4-BE49-F238E27FC236}">
                <a16:creationId xmlns:a16="http://schemas.microsoft.com/office/drawing/2014/main" id="{4E07EEEB-CB32-4000-943C-64DC70D72F6C}"/>
              </a:ext>
            </a:extLst>
          </p:cNvPr>
          <p:cNvSpPr txBox="1"/>
          <p:nvPr/>
        </p:nvSpPr>
        <p:spPr>
          <a:xfrm>
            <a:off x="4786612" y="2852038"/>
            <a:ext cx="406331" cy="246221"/>
          </a:xfrm>
          <a:prstGeom prst="rect">
            <a:avLst/>
          </a:prstGeom>
          <a:noFill/>
        </p:spPr>
        <p:txBody>
          <a:bodyPr wrap="none" rtlCol="0">
            <a:spAutoFit/>
          </a:bodyPr>
          <a:lstStyle/>
          <a:p>
            <a:r>
              <a:rPr lang="en-US" sz="1000" dirty="0"/>
              <a:t>33%</a:t>
            </a:r>
          </a:p>
        </p:txBody>
      </p:sp>
      <p:sp>
        <p:nvSpPr>
          <p:cNvPr id="28" name="TextBox 27">
            <a:extLst>
              <a:ext uri="{FF2B5EF4-FFF2-40B4-BE49-F238E27FC236}">
                <a16:creationId xmlns:a16="http://schemas.microsoft.com/office/drawing/2014/main" id="{5F850E5A-FE2E-4FB3-B902-4508BD696184}"/>
              </a:ext>
            </a:extLst>
          </p:cNvPr>
          <p:cNvSpPr txBox="1"/>
          <p:nvPr/>
        </p:nvSpPr>
        <p:spPr>
          <a:xfrm>
            <a:off x="1418555" y="2398973"/>
            <a:ext cx="406331" cy="246221"/>
          </a:xfrm>
          <a:prstGeom prst="rect">
            <a:avLst/>
          </a:prstGeom>
          <a:noFill/>
        </p:spPr>
        <p:txBody>
          <a:bodyPr wrap="none" rtlCol="0">
            <a:spAutoFit/>
          </a:bodyPr>
          <a:lstStyle/>
          <a:p>
            <a:r>
              <a:rPr lang="en-US" sz="1000" dirty="0"/>
              <a:t>36%</a:t>
            </a:r>
          </a:p>
        </p:txBody>
      </p:sp>
      <p:sp>
        <p:nvSpPr>
          <p:cNvPr id="29" name="TextBox 28">
            <a:extLst>
              <a:ext uri="{FF2B5EF4-FFF2-40B4-BE49-F238E27FC236}">
                <a16:creationId xmlns:a16="http://schemas.microsoft.com/office/drawing/2014/main" id="{DC4DA51E-2A05-4003-BD51-5973500FCAE2}"/>
              </a:ext>
            </a:extLst>
          </p:cNvPr>
          <p:cNvSpPr txBox="1"/>
          <p:nvPr/>
        </p:nvSpPr>
        <p:spPr>
          <a:xfrm>
            <a:off x="2381453" y="3487378"/>
            <a:ext cx="406331" cy="246221"/>
          </a:xfrm>
          <a:prstGeom prst="rect">
            <a:avLst/>
          </a:prstGeom>
          <a:noFill/>
        </p:spPr>
        <p:txBody>
          <a:bodyPr wrap="none" rtlCol="0">
            <a:spAutoFit/>
          </a:bodyPr>
          <a:lstStyle/>
          <a:p>
            <a:r>
              <a:rPr lang="en-US" sz="1000" dirty="0"/>
              <a:t>17%</a:t>
            </a:r>
          </a:p>
        </p:txBody>
      </p:sp>
      <p:sp>
        <p:nvSpPr>
          <p:cNvPr id="30" name="TextBox 29">
            <a:extLst>
              <a:ext uri="{FF2B5EF4-FFF2-40B4-BE49-F238E27FC236}">
                <a16:creationId xmlns:a16="http://schemas.microsoft.com/office/drawing/2014/main" id="{FC303033-D79E-4572-9488-C6CA9FB17A25}"/>
              </a:ext>
            </a:extLst>
          </p:cNvPr>
          <p:cNvSpPr txBox="1"/>
          <p:nvPr/>
        </p:nvSpPr>
        <p:spPr>
          <a:xfrm>
            <a:off x="3343145" y="2429674"/>
            <a:ext cx="406331" cy="246221"/>
          </a:xfrm>
          <a:prstGeom prst="rect">
            <a:avLst/>
          </a:prstGeom>
          <a:noFill/>
        </p:spPr>
        <p:txBody>
          <a:bodyPr wrap="none" rtlCol="0">
            <a:spAutoFit/>
          </a:bodyPr>
          <a:lstStyle/>
          <a:p>
            <a:r>
              <a:rPr lang="en-US" sz="1000" dirty="0"/>
              <a:t>36%</a:t>
            </a:r>
          </a:p>
        </p:txBody>
      </p:sp>
      <p:sp>
        <p:nvSpPr>
          <p:cNvPr id="31" name="TextBox 30">
            <a:extLst>
              <a:ext uri="{FF2B5EF4-FFF2-40B4-BE49-F238E27FC236}">
                <a16:creationId xmlns:a16="http://schemas.microsoft.com/office/drawing/2014/main" id="{15F570A3-24C2-4649-9DD5-D2992B958BE7}"/>
              </a:ext>
            </a:extLst>
          </p:cNvPr>
          <p:cNvSpPr txBox="1"/>
          <p:nvPr/>
        </p:nvSpPr>
        <p:spPr>
          <a:xfrm>
            <a:off x="4293461" y="2047084"/>
            <a:ext cx="406331" cy="246221"/>
          </a:xfrm>
          <a:prstGeom prst="rect">
            <a:avLst/>
          </a:prstGeom>
          <a:noFill/>
        </p:spPr>
        <p:txBody>
          <a:bodyPr wrap="none" rtlCol="0">
            <a:spAutoFit/>
          </a:bodyPr>
          <a:lstStyle/>
          <a:p>
            <a:r>
              <a:rPr lang="en-US" sz="1000" dirty="0"/>
              <a:t>48%</a:t>
            </a:r>
          </a:p>
        </p:txBody>
      </p:sp>
      <p:graphicFrame>
        <p:nvGraphicFramePr>
          <p:cNvPr id="33" name="Chart 32">
            <a:extLst>
              <a:ext uri="{FF2B5EF4-FFF2-40B4-BE49-F238E27FC236}">
                <a16:creationId xmlns:a16="http://schemas.microsoft.com/office/drawing/2014/main" id="{64315BB1-43E3-4B6F-9142-0D42722B589A}"/>
              </a:ext>
            </a:extLst>
          </p:cNvPr>
          <p:cNvGraphicFramePr>
            <a:graphicFrameLocks/>
          </p:cNvGraphicFramePr>
          <p:nvPr>
            <p:extLst>
              <p:ext uri="{D42A27DB-BD31-4B8C-83A1-F6EECF244321}">
                <p14:modId xmlns:p14="http://schemas.microsoft.com/office/powerpoint/2010/main" val="4073689591"/>
              </p:ext>
            </p:extLst>
          </p:nvPr>
        </p:nvGraphicFramePr>
        <p:xfrm>
          <a:off x="781048" y="1600966"/>
          <a:ext cx="5494415" cy="3609470"/>
        </p:xfrm>
        <a:graphic>
          <a:graphicData uri="http://schemas.openxmlformats.org/drawingml/2006/chart">
            <c:chart xmlns:c="http://schemas.openxmlformats.org/drawingml/2006/chart" xmlns:r="http://schemas.openxmlformats.org/officeDocument/2006/relationships" r:id="rId2"/>
          </a:graphicData>
        </a:graphic>
      </p:graphicFrame>
      <p:sp>
        <p:nvSpPr>
          <p:cNvPr id="34" name="TextBox 33"/>
          <p:cNvSpPr txBox="1"/>
          <p:nvPr/>
        </p:nvSpPr>
        <p:spPr>
          <a:xfrm>
            <a:off x="3543609" y="4828625"/>
            <a:ext cx="580608" cy="461665"/>
          </a:xfrm>
          <a:prstGeom prst="rect">
            <a:avLst/>
          </a:prstGeom>
          <a:noFill/>
        </p:spPr>
        <p:txBody>
          <a:bodyPr wrap="none" rtlCol="0">
            <a:spAutoFit/>
          </a:bodyPr>
          <a:lstStyle/>
          <a:p>
            <a:r>
              <a:rPr lang="en-US" sz="1200" dirty="0"/>
              <a:t>MAT</a:t>
            </a:r>
          </a:p>
          <a:p>
            <a:r>
              <a:rPr lang="en-US" sz="1200" dirty="0"/>
              <a:t> (50%)</a:t>
            </a:r>
          </a:p>
        </p:txBody>
      </p:sp>
      <p:sp>
        <p:nvSpPr>
          <p:cNvPr id="35" name="TextBox 34"/>
          <p:cNvSpPr txBox="1"/>
          <p:nvPr/>
        </p:nvSpPr>
        <p:spPr>
          <a:xfrm>
            <a:off x="2498331" y="4828625"/>
            <a:ext cx="580608" cy="461665"/>
          </a:xfrm>
          <a:prstGeom prst="rect">
            <a:avLst/>
          </a:prstGeom>
          <a:noFill/>
        </p:spPr>
        <p:txBody>
          <a:bodyPr wrap="none" rtlCol="0">
            <a:spAutoFit/>
          </a:bodyPr>
          <a:lstStyle/>
          <a:p>
            <a:r>
              <a:rPr lang="en-US" sz="1200" dirty="0"/>
              <a:t>MAT</a:t>
            </a:r>
          </a:p>
          <a:p>
            <a:r>
              <a:rPr lang="en-US" sz="1200" dirty="0"/>
              <a:t> (25%)</a:t>
            </a:r>
          </a:p>
        </p:txBody>
      </p:sp>
      <p:sp>
        <p:nvSpPr>
          <p:cNvPr id="36" name="TextBox 35"/>
          <p:cNvSpPr txBox="1"/>
          <p:nvPr/>
        </p:nvSpPr>
        <p:spPr>
          <a:xfrm>
            <a:off x="4310884" y="4828625"/>
            <a:ext cx="831446" cy="461665"/>
          </a:xfrm>
          <a:prstGeom prst="rect">
            <a:avLst/>
          </a:prstGeom>
          <a:noFill/>
        </p:spPr>
        <p:txBody>
          <a:bodyPr wrap="none" rtlCol="0">
            <a:spAutoFit/>
          </a:bodyPr>
          <a:lstStyle/>
          <a:p>
            <a:r>
              <a:rPr lang="en-US" sz="1200" dirty="0"/>
              <a:t>NSP+ MAT</a:t>
            </a:r>
          </a:p>
          <a:p>
            <a:r>
              <a:rPr lang="en-US" sz="1200" dirty="0"/>
              <a:t> (50%)</a:t>
            </a:r>
          </a:p>
        </p:txBody>
      </p:sp>
      <p:sp>
        <p:nvSpPr>
          <p:cNvPr id="37" name="TextBox 36"/>
          <p:cNvSpPr txBox="1"/>
          <p:nvPr/>
        </p:nvSpPr>
        <p:spPr>
          <a:xfrm>
            <a:off x="5139716" y="4828625"/>
            <a:ext cx="2099809" cy="646331"/>
          </a:xfrm>
          <a:prstGeom prst="rect">
            <a:avLst/>
          </a:prstGeom>
          <a:noFill/>
        </p:spPr>
        <p:txBody>
          <a:bodyPr wrap="square" rtlCol="0">
            <a:spAutoFit/>
          </a:bodyPr>
          <a:lstStyle/>
          <a:p>
            <a:r>
              <a:rPr lang="en-US" sz="1200" dirty="0"/>
              <a:t>NSP + MAT (50%) </a:t>
            </a:r>
          </a:p>
          <a:p>
            <a:r>
              <a:rPr lang="en-US" sz="1200" dirty="0"/>
              <a:t>Integrated </a:t>
            </a:r>
            <a:r>
              <a:rPr lang="en-US" sz="1200" dirty="0" smtClean="0"/>
              <a:t>ART(recruit </a:t>
            </a:r>
            <a:r>
              <a:rPr lang="en-US" sz="1200" dirty="0"/>
              <a:t>3X base </a:t>
            </a:r>
            <a:r>
              <a:rPr lang="en-US" sz="1200" dirty="0" smtClean="0"/>
              <a:t>case per </a:t>
            </a:r>
            <a:r>
              <a:rPr lang="en-US" sz="1200" dirty="0" err="1"/>
              <a:t>yr</a:t>
            </a:r>
            <a:r>
              <a:rPr lang="en-US" sz="1200" dirty="0"/>
              <a:t>)</a:t>
            </a:r>
          </a:p>
        </p:txBody>
      </p:sp>
      <p:sp>
        <p:nvSpPr>
          <p:cNvPr id="38" name="TextBox 37"/>
          <p:cNvSpPr txBox="1"/>
          <p:nvPr/>
        </p:nvSpPr>
        <p:spPr>
          <a:xfrm>
            <a:off x="1544331" y="4828625"/>
            <a:ext cx="580608" cy="461665"/>
          </a:xfrm>
          <a:prstGeom prst="rect">
            <a:avLst/>
          </a:prstGeom>
          <a:noFill/>
        </p:spPr>
        <p:txBody>
          <a:bodyPr wrap="none" rtlCol="0">
            <a:spAutoFit/>
          </a:bodyPr>
          <a:lstStyle/>
          <a:p>
            <a:r>
              <a:rPr lang="en-US" sz="1200" dirty="0"/>
              <a:t>NSP</a:t>
            </a:r>
          </a:p>
          <a:p>
            <a:r>
              <a:rPr lang="en-US" sz="1200" dirty="0"/>
              <a:t> (50%)</a:t>
            </a:r>
          </a:p>
        </p:txBody>
      </p:sp>
      <p:sp>
        <p:nvSpPr>
          <p:cNvPr id="44" name="TextBox 43">
            <a:extLst>
              <a:ext uri="{FF2B5EF4-FFF2-40B4-BE49-F238E27FC236}">
                <a16:creationId xmlns:a16="http://schemas.microsoft.com/office/drawing/2014/main" id="{5B5F3D22-1B30-4D83-BA6B-0B1408B02475}"/>
              </a:ext>
            </a:extLst>
          </p:cNvPr>
          <p:cNvSpPr txBox="1"/>
          <p:nvPr/>
        </p:nvSpPr>
        <p:spPr>
          <a:xfrm>
            <a:off x="267207" y="5690313"/>
            <a:ext cx="8257496" cy="707886"/>
          </a:xfrm>
          <a:prstGeom prst="rect">
            <a:avLst/>
          </a:prstGeom>
          <a:noFill/>
        </p:spPr>
        <p:txBody>
          <a:bodyPr wrap="square" rtlCol="0">
            <a:spAutoFit/>
          </a:bodyPr>
          <a:lstStyle/>
          <a:p>
            <a:r>
              <a:rPr lang="en-US" sz="1000" dirty="0"/>
              <a:t>1. </a:t>
            </a:r>
            <a:r>
              <a:rPr lang="en-US" sz="1000" dirty="0" err="1"/>
              <a:t>Bekker</a:t>
            </a:r>
            <a:r>
              <a:rPr lang="en-US" sz="1000" dirty="0"/>
              <a:t> LG, </a:t>
            </a:r>
            <a:r>
              <a:rPr lang="en-US" sz="1000" dirty="0" err="1"/>
              <a:t>Baral</a:t>
            </a:r>
            <a:r>
              <a:rPr lang="en-US" sz="1000" dirty="0"/>
              <a:t> SD, Cepeda J, et al. Advancing global health and strengthening the HIV response in the era of the Sustainable Development Goals: the International AIDS Society—Lancet Commission. Lancet 2018; published online July 19.</a:t>
            </a:r>
          </a:p>
          <a:p>
            <a:r>
              <a:rPr lang="en-US" sz="1000" dirty="0"/>
              <a:t>2. Cepeda JA, et al. Potential impact of implementing  and scaling up harm reduction and antiretroviral therapy on HIV and overdose deaths among people who inject drugs in two Russian cities: a modelling study. Lancet HIV. In Press.</a:t>
            </a:r>
          </a:p>
        </p:txBody>
      </p:sp>
      <p:sp>
        <p:nvSpPr>
          <p:cNvPr id="3" name="Rectangle 2">
            <a:extLst>
              <a:ext uri="{FF2B5EF4-FFF2-40B4-BE49-F238E27FC236}">
                <a16:creationId xmlns:a16="http://schemas.microsoft.com/office/drawing/2014/main" id="{A6EB6D55-D616-4F08-B7EA-5D7D5CAF5C13}"/>
              </a:ext>
            </a:extLst>
          </p:cNvPr>
          <p:cNvSpPr/>
          <p:nvPr/>
        </p:nvSpPr>
        <p:spPr>
          <a:xfrm>
            <a:off x="1418555" y="2214563"/>
            <a:ext cx="944220" cy="2521330"/>
          </a:xfrm>
          <a:prstGeom prst="rect">
            <a:avLst/>
          </a:prstGeom>
          <a:noFill/>
          <a:ln w="158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45" name="Rectangle 44">
            <a:extLst>
              <a:ext uri="{FF2B5EF4-FFF2-40B4-BE49-F238E27FC236}">
                <a16:creationId xmlns:a16="http://schemas.microsoft.com/office/drawing/2014/main" id="{64AC9641-A867-47F7-9A4E-D3B7CC80ED4E}"/>
              </a:ext>
            </a:extLst>
          </p:cNvPr>
          <p:cNvSpPr/>
          <p:nvPr/>
        </p:nvSpPr>
        <p:spPr>
          <a:xfrm>
            <a:off x="3278321" y="2216944"/>
            <a:ext cx="944220" cy="2521330"/>
          </a:xfrm>
          <a:prstGeom prst="rect">
            <a:avLst/>
          </a:prstGeom>
          <a:noFill/>
          <a:ln w="158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4" name="TextBox 3">
            <a:extLst>
              <a:ext uri="{FF2B5EF4-FFF2-40B4-BE49-F238E27FC236}">
                <a16:creationId xmlns:a16="http://schemas.microsoft.com/office/drawing/2014/main" id="{55C96708-9748-47D8-8A49-87B0BD3097D9}"/>
              </a:ext>
            </a:extLst>
          </p:cNvPr>
          <p:cNvSpPr txBox="1"/>
          <p:nvPr/>
        </p:nvSpPr>
        <p:spPr>
          <a:xfrm>
            <a:off x="6197420" y="1410937"/>
            <a:ext cx="3023117" cy="369332"/>
          </a:xfrm>
          <a:prstGeom prst="rect">
            <a:avLst/>
          </a:prstGeom>
          <a:noFill/>
        </p:spPr>
        <p:txBody>
          <a:bodyPr wrap="square" rtlCol="0">
            <a:spAutoFit/>
          </a:bodyPr>
          <a:lstStyle/>
          <a:p>
            <a:pPr marL="285750" indent="-285750">
              <a:buFont typeface="Arial"/>
              <a:buChar char="•"/>
            </a:pPr>
            <a:endParaRPr lang="en-US" dirty="0">
              <a:solidFill>
                <a:srgbClr val="FF0000"/>
              </a:solidFill>
            </a:endParaRPr>
          </a:p>
        </p:txBody>
      </p:sp>
      <p:sp>
        <p:nvSpPr>
          <p:cNvPr id="46" name="Rectangle 45">
            <a:extLst>
              <a:ext uri="{FF2B5EF4-FFF2-40B4-BE49-F238E27FC236}">
                <a16:creationId xmlns:a16="http://schemas.microsoft.com/office/drawing/2014/main" id="{FF44340A-F38D-4638-B8BB-15AADFAE67C2}"/>
              </a:ext>
            </a:extLst>
          </p:cNvPr>
          <p:cNvSpPr/>
          <p:nvPr/>
        </p:nvSpPr>
        <p:spPr>
          <a:xfrm>
            <a:off x="5210649" y="1714500"/>
            <a:ext cx="944220" cy="3074724"/>
          </a:xfrm>
          <a:prstGeom prst="rect">
            <a:avLst/>
          </a:prstGeom>
          <a:noFill/>
          <a:ln w="158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47" name="TextBox 46">
            <a:extLst>
              <a:ext uri="{FF2B5EF4-FFF2-40B4-BE49-F238E27FC236}">
                <a16:creationId xmlns:a16="http://schemas.microsoft.com/office/drawing/2014/main" id="{57CC1717-E6C5-4CD1-99B1-77FC4F986CCB}"/>
              </a:ext>
            </a:extLst>
          </p:cNvPr>
          <p:cNvSpPr txBox="1"/>
          <p:nvPr/>
        </p:nvSpPr>
        <p:spPr>
          <a:xfrm>
            <a:off x="6241135" y="3367251"/>
            <a:ext cx="2979402" cy="369332"/>
          </a:xfrm>
          <a:prstGeom prst="rect">
            <a:avLst/>
          </a:prstGeom>
          <a:noFill/>
        </p:spPr>
        <p:txBody>
          <a:bodyPr wrap="square" rtlCol="0">
            <a:spAutoFit/>
          </a:bodyPr>
          <a:lstStyle/>
          <a:p>
            <a:pPr marL="285750" indent="-285750">
              <a:buFont typeface="Arial"/>
              <a:buChar char="•"/>
            </a:pPr>
            <a:endParaRPr lang="en-US" dirty="0"/>
          </a:p>
        </p:txBody>
      </p:sp>
      <p:pic>
        <p:nvPicPr>
          <p:cNvPr id="32" name="Content Placeholder 3" descr="Screen Shot 2018-07-11 at 16.38.10.png">
            <a:extLst>
              <a:ext uri="{FF2B5EF4-FFF2-40B4-BE49-F238E27FC236}">
                <a16:creationId xmlns:a16="http://schemas.microsoft.com/office/drawing/2014/main" id="{B64F71A7-E03A-8449-8A6D-EE71604836C7}"/>
              </a:ext>
            </a:extLst>
          </p:cNvPr>
          <p:cNvPicPr>
            <a:picLocks noChangeAspect="1"/>
          </p:cNvPicPr>
          <p:nvPr/>
        </p:nvPicPr>
        <p:blipFill rotWithShape="1">
          <a:blip r:embed="rId3">
            <a:extLst>
              <a:ext uri="{28A0092B-C50C-407E-A947-70E740481C1C}">
                <a14:useLocalDpi xmlns:a14="http://schemas.microsoft.com/office/drawing/2010/main" val="0"/>
              </a:ext>
            </a:extLst>
          </a:blip>
          <a:srcRect t="6760" b="6945"/>
          <a:stretch/>
        </p:blipFill>
        <p:spPr>
          <a:xfrm>
            <a:off x="82169" y="5448673"/>
            <a:ext cx="8852857" cy="1409326"/>
          </a:xfrm>
          <a:prstGeom prst="rect">
            <a:avLst/>
          </a:prstGeom>
          <a:ln>
            <a:solidFill>
              <a:schemeClr val="tx1"/>
            </a:solidFill>
          </a:ln>
        </p:spPr>
      </p:pic>
      <p:pic>
        <p:nvPicPr>
          <p:cNvPr id="39" name="Picture 38">
            <a:extLst>
              <a:ext uri="{FF2B5EF4-FFF2-40B4-BE49-F238E27FC236}">
                <a16:creationId xmlns:a16="http://schemas.microsoft.com/office/drawing/2014/main" id="{6180DD78-B539-EA42-9E47-E623EEF2BC8D}"/>
              </a:ext>
            </a:extLst>
          </p:cNvPr>
          <p:cNvPicPr>
            <a:picLocks noChangeAspect="1"/>
          </p:cNvPicPr>
          <p:nvPr/>
        </p:nvPicPr>
        <p:blipFill rotWithShape="1">
          <a:blip r:embed="rId4"/>
          <a:srcRect l="2844" r="4534"/>
          <a:stretch/>
        </p:blipFill>
        <p:spPr>
          <a:xfrm>
            <a:off x="6350495" y="1695445"/>
            <a:ext cx="2769031" cy="2437856"/>
          </a:xfrm>
          <a:prstGeom prst="rect">
            <a:avLst/>
          </a:prstGeom>
        </p:spPr>
      </p:pic>
      <p:sp>
        <p:nvSpPr>
          <p:cNvPr id="6" name="Rectangle 5"/>
          <p:cNvSpPr/>
          <p:nvPr/>
        </p:nvSpPr>
        <p:spPr>
          <a:xfrm>
            <a:off x="82169" y="1511378"/>
            <a:ext cx="6215779" cy="384694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4"/>
          <p:cNvSpPr/>
          <p:nvPr/>
        </p:nvSpPr>
        <p:spPr>
          <a:xfrm>
            <a:off x="7313447" y="4175607"/>
            <a:ext cx="2213429" cy="1200329"/>
          </a:xfrm>
          <a:prstGeom prst="rect">
            <a:avLst/>
          </a:prstGeom>
        </p:spPr>
        <p:txBody>
          <a:bodyPr wrap="square">
            <a:spAutoFit/>
          </a:bodyPr>
          <a:lstStyle/>
          <a:p>
            <a:r>
              <a:rPr lang="en-US" dirty="0">
                <a:solidFill>
                  <a:srgbClr val="0099D2"/>
                </a:solidFill>
              </a:rPr>
              <a:t>(Thanks to </a:t>
            </a:r>
            <a:r>
              <a:rPr lang="en-GB" dirty="0">
                <a:solidFill>
                  <a:srgbClr val="0099D2"/>
                </a:solidFill>
              </a:rPr>
              <a:t>Javier Cepeda, Natasha Martin &amp; Peter Vickerman)</a:t>
            </a:r>
          </a:p>
        </p:txBody>
      </p:sp>
    </p:spTree>
    <p:extLst>
      <p:ext uri="{BB962C8B-B14F-4D97-AF65-F5344CB8AC3E}">
        <p14:creationId xmlns:p14="http://schemas.microsoft.com/office/powerpoint/2010/main" val="83949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19579B-8F18-854E-834C-392108A14681}"/>
              </a:ext>
            </a:extLst>
          </p:cNvPr>
          <p:cNvSpPr>
            <a:spLocks noGrp="1"/>
          </p:cNvSpPr>
          <p:nvPr>
            <p:ph type="title"/>
          </p:nvPr>
        </p:nvSpPr>
        <p:spPr>
          <a:xfrm>
            <a:off x="0" y="51117"/>
            <a:ext cx="9092884" cy="937118"/>
          </a:xfrm>
        </p:spPr>
        <p:txBody>
          <a:bodyPr>
            <a:noAutofit/>
          </a:bodyPr>
          <a:lstStyle/>
          <a:p>
            <a:r>
              <a:rPr lang="en-US" sz="3200" dirty="0" smtClean="0"/>
              <a:t>Impact </a:t>
            </a:r>
            <a:r>
              <a:rPr lang="en-US" sz="3200" dirty="0"/>
              <a:t>of HIV &amp; </a:t>
            </a:r>
            <a:r>
              <a:rPr lang="en-US" sz="3200" dirty="0" smtClean="0"/>
              <a:t>reproductive health </a:t>
            </a:r>
            <a:r>
              <a:rPr lang="en-US" sz="3200" dirty="0"/>
              <a:t>integration in </a:t>
            </a:r>
            <a:r>
              <a:rPr lang="en-US" sz="3200" dirty="0" smtClean="0"/>
              <a:t>Nigeria</a:t>
            </a:r>
            <a:endParaRPr lang="en-US" sz="1800" dirty="0">
              <a:solidFill>
                <a:srgbClr val="FF0000"/>
              </a:solidFill>
            </a:endParaRPr>
          </a:p>
        </p:txBody>
      </p:sp>
      <p:pic>
        <p:nvPicPr>
          <p:cNvPr id="7" name="Picture 6">
            <a:extLst>
              <a:ext uri="{FF2B5EF4-FFF2-40B4-BE49-F238E27FC236}">
                <a16:creationId xmlns:a16="http://schemas.microsoft.com/office/drawing/2014/main" id="{82EDECCB-5A6E-DA47-88AF-0B4F81EF0BDA}"/>
              </a:ext>
            </a:extLst>
          </p:cNvPr>
          <p:cNvPicPr>
            <a:picLocks noChangeAspect="1"/>
          </p:cNvPicPr>
          <p:nvPr/>
        </p:nvPicPr>
        <p:blipFill>
          <a:blip r:embed="rId3"/>
          <a:stretch>
            <a:fillRect/>
          </a:stretch>
        </p:blipFill>
        <p:spPr>
          <a:xfrm>
            <a:off x="182776" y="3388659"/>
            <a:ext cx="8370531" cy="3098800"/>
          </a:xfrm>
          <a:prstGeom prst="rect">
            <a:avLst/>
          </a:prstGeom>
          <a:ln>
            <a:solidFill>
              <a:schemeClr val="tx1"/>
            </a:solidFill>
          </a:ln>
        </p:spPr>
      </p:pic>
      <p:pic>
        <p:nvPicPr>
          <p:cNvPr id="6" name="Picture 5">
            <a:extLst>
              <a:ext uri="{FF2B5EF4-FFF2-40B4-BE49-F238E27FC236}">
                <a16:creationId xmlns:a16="http://schemas.microsoft.com/office/drawing/2014/main" id="{7FDA9297-3051-CE47-9230-83C46AB91726}"/>
              </a:ext>
            </a:extLst>
          </p:cNvPr>
          <p:cNvPicPr>
            <a:picLocks noChangeAspect="1"/>
          </p:cNvPicPr>
          <p:nvPr/>
        </p:nvPicPr>
        <p:blipFill>
          <a:blip r:embed="rId4"/>
          <a:stretch>
            <a:fillRect/>
          </a:stretch>
        </p:blipFill>
        <p:spPr>
          <a:xfrm>
            <a:off x="25400" y="976875"/>
            <a:ext cx="9118600" cy="2411784"/>
          </a:xfrm>
          <a:prstGeom prst="rect">
            <a:avLst/>
          </a:prstGeom>
          <a:ln>
            <a:solidFill>
              <a:schemeClr val="tx1"/>
            </a:solidFill>
          </a:ln>
        </p:spPr>
      </p:pic>
      <p:sp>
        <p:nvSpPr>
          <p:cNvPr id="2" name="Rectangle 1"/>
          <p:cNvSpPr/>
          <p:nvPr/>
        </p:nvSpPr>
        <p:spPr>
          <a:xfrm>
            <a:off x="5237583" y="6465297"/>
            <a:ext cx="2631233" cy="369332"/>
          </a:xfrm>
          <a:prstGeom prst="rect">
            <a:avLst/>
          </a:prstGeom>
        </p:spPr>
        <p:txBody>
          <a:bodyPr wrap="none">
            <a:spAutoFit/>
          </a:bodyPr>
          <a:lstStyle/>
          <a:p>
            <a:r>
              <a:rPr lang="en-US" dirty="0">
                <a:solidFill>
                  <a:srgbClr val="0099D2"/>
                </a:solidFill>
              </a:rPr>
              <a:t>(Thanks to Parastu Kasaie)</a:t>
            </a:r>
            <a:endParaRPr lang="en-GB" dirty="0">
              <a:solidFill>
                <a:srgbClr val="0099D2"/>
              </a:solidFill>
            </a:endParaRPr>
          </a:p>
        </p:txBody>
      </p:sp>
    </p:spTree>
    <p:extLst>
      <p:ext uri="{BB962C8B-B14F-4D97-AF65-F5344CB8AC3E}">
        <p14:creationId xmlns:p14="http://schemas.microsoft.com/office/powerpoint/2010/main" val="3352693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B40E-BD09-4399-AC01-4F203536AAD0}"/>
              </a:ext>
            </a:extLst>
          </p:cNvPr>
          <p:cNvSpPr>
            <a:spLocks noGrp="1"/>
          </p:cNvSpPr>
          <p:nvPr>
            <p:ph type="title"/>
          </p:nvPr>
        </p:nvSpPr>
        <p:spPr>
          <a:xfrm>
            <a:off x="562844" y="72841"/>
            <a:ext cx="8018313" cy="1143000"/>
          </a:xfrm>
        </p:spPr>
        <p:txBody>
          <a:bodyPr>
            <a:normAutofit/>
          </a:bodyPr>
          <a:lstStyle/>
          <a:p>
            <a:r>
              <a:rPr lang="en-ZA" dirty="0"/>
              <a:t>Engagement in </a:t>
            </a:r>
            <a:r>
              <a:rPr lang="en-ZA" dirty="0" smtClean="0"/>
              <a:t>care in South Africa</a:t>
            </a:r>
            <a:endParaRPr lang="en-ZA" sz="1800" dirty="0"/>
          </a:p>
        </p:txBody>
      </p:sp>
      <p:pic>
        <p:nvPicPr>
          <p:cNvPr id="5" name="Picture 4">
            <a:extLst>
              <a:ext uri="{FF2B5EF4-FFF2-40B4-BE49-F238E27FC236}">
                <a16:creationId xmlns:a16="http://schemas.microsoft.com/office/drawing/2014/main" id="{464350E2-5126-5141-B387-A046369AA0C9}"/>
              </a:ext>
            </a:extLst>
          </p:cNvPr>
          <p:cNvPicPr>
            <a:picLocks noChangeAspect="1"/>
          </p:cNvPicPr>
          <p:nvPr/>
        </p:nvPicPr>
        <p:blipFill>
          <a:blip r:embed="rId2"/>
          <a:stretch>
            <a:fillRect/>
          </a:stretch>
        </p:blipFill>
        <p:spPr>
          <a:xfrm>
            <a:off x="0" y="3801035"/>
            <a:ext cx="9144000" cy="3237178"/>
          </a:xfrm>
          <a:prstGeom prst="rect">
            <a:avLst/>
          </a:prstGeom>
        </p:spPr>
      </p:pic>
      <p:pic>
        <p:nvPicPr>
          <p:cNvPr id="6" name="Picture 5">
            <a:extLst>
              <a:ext uri="{FF2B5EF4-FFF2-40B4-BE49-F238E27FC236}">
                <a16:creationId xmlns:a16="http://schemas.microsoft.com/office/drawing/2014/main" id="{F5BAC2BF-C05A-4605-8BCA-B55E1D79C519}"/>
              </a:ext>
            </a:extLst>
          </p:cNvPr>
          <p:cNvPicPr>
            <a:picLocks noChangeAspect="1"/>
          </p:cNvPicPr>
          <p:nvPr/>
        </p:nvPicPr>
        <p:blipFill>
          <a:blip r:embed="rId3"/>
          <a:stretch>
            <a:fillRect/>
          </a:stretch>
        </p:blipFill>
        <p:spPr>
          <a:xfrm>
            <a:off x="908094" y="1175544"/>
            <a:ext cx="7548282" cy="2665789"/>
          </a:xfrm>
          <a:prstGeom prst="rect">
            <a:avLst/>
          </a:prstGeom>
          <a:ln>
            <a:solidFill>
              <a:schemeClr val="tx1"/>
            </a:solidFill>
          </a:ln>
        </p:spPr>
      </p:pic>
      <p:sp>
        <p:nvSpPr>
          <p:cNvPr id="3" name="Rectangle 2"/>
          <p:cNvSpPr/>
          <p:nvPr/>
        </p:nvSpPr>
        <p:spPr>
          <a:xfrm>
            <a:off x="6475968" y="4885775"/>
            <a:ext cx="2608856" cy="369332"/>
          </a:xfrm>
          <a:prstGeom prst="rect">
            <a:avLst/>
          </a:prstGeom>
        </p:spPr>
        <p:txBody>
          <a:bodyPr wrap="none">
            <a:spAutoFit/>
          </a:bodyPr>
          <a:lstStyle/>
          <a:p>
            <a:r>
              <a:rPr lang="en-US" dirty="0">
                <a:solidFill>
                  <a:srgbClr val="0099D2"/>
                </a:solidFill>
              </a:rPr>
              <a:t>(Thanks to Leigh Johnson)</a:t>
            </a:r>
            <a:endParaRPr lang="en-GB" dirty="0">
              <a:solidFill>
                <a:srgbClr val="0099D2"/>
              </a:solidFill>
            </a:endParaRPr>
          </a:p>
        </p:txBody>
      </p:sp>
    </p:spTree>
    <p:extLst>
      <p:ext uri="{BB962C8B-B14F-4D97-AF65-F5344CB8AC3E}">
        <p14:creationId xmlns:p14="http://schemas.microsoft.com/office/powerpoint/2010/main" val="5898320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7107" y="6125890"/>
            <a:ext cx="4406976" cy="230832"/>
          </a:xfrm>
          <a:prstGeom prst="rect">
            <a:avLst/>
          </a:prstGeom>
          <a:noFill/>
        </p:spPr>
        <p:txBody>
          <a:bodyPr wrap="none" rtlCol="0">
            <a:spAutoFit/>
          </a:bodyPr>
          <a:lstStyle/>
          <a:p>
            <a:r>
              <a:rPr lang="en-GB" sz="900" b="1" dirty="0"/>
              <a:t>SOURCE: </a:t>
            </a:r>
            <a:r>
              <a:rPr lang="en-GB" sz="900" dirty="0"/>
              <a:t>Institute for Health Metrics and Evaluation (IHME). Financing Global Health 2017</a:t>
            </a:r>
            <a:endParaRPr lang="en-GB" sz="900" b="1" dirty="0"/>
          </a:p>
        </p:txBody>
      </p:sp>
      <p:sp>
        <p:nvSpPr>
          <p:cNvPr id="5" name="Rectangle 4">
            <a:extLst>
              <a:ext uri="{FF2B5EF4-FFF2-40B4-BE49-F238E27FC236}">
                <a16:creationId xmlns:a16="http://schemas.microsoft.com/office/drawing/2014/main" id="{89003E5B-38A1-094A-AB96-370E1CBF8923}"/>
              </a:ext>
            </a:extLst>
          </p:cNvPr>
          <p:cNvSpPr/>
          <p:nvPr/>
        </p:nvSpPr>
        <p:spPr>
          <a:xfrm>
            <a:off x="4421959" y="3244334"/>
            <a:ext cx="300082" cy="369332"/>
          </a:xfrm>
          <a:prstGeom prst="rect">
            <a:avLst/>
          </a:prstGeom>
        </p:spPr>
        <p:txBody>
          <a:bodyPr wrap="none">
            <a:spAutoFit/>
          </a:bodyPr>
          <a:lstStyle/>
          <a:p>
            <a:r>
              <a:rPr lang="en-US" dirty="0"/>
              <a:t>_</a:t>
            </a:r>
          </a:p>
        </p:txBody>
      </p:sp>
      <p:pic>
        <p:nvPicPr>
          <p:cNvPr id="6" name="Content Placeholder 3">
            <a:extLst>
              <a:ext uri="{FF2B5EF4-FFF2-40B4-BE49-F238E27FC236}">
                <a16:creationId xmlns:a16="http://schemas.microsoft.com/office/drawing/2014/main" id="{C28A1D12-9492-4B9D-8E7C-BBD78B1A2110}"/>
              </a:ext>
            </a:extLst>
          </p:cNvPr>
          <p:cNvPicPr>
            <a:picLocks noChangeAspect="1"/>
          </p:cNvPicPr>
          <p:nvPr/>
        </p:nvPicPr>
        <p:blipFill>
          <a:blip r:embed="rId3"/>
          <a:stretch>
            <a:fillRect/>
          </a:stretch>
        </p:blipFill>
        <p:spPr>
          <a:xfrm>
            <a:off x="2411804" y="2867673"/>
            <a:ext cx="6732196" cy="3865712"/>
          </a:xfrm>
          <a:prstGeom prst="rect">
            <a:avLst/>
          </a:prstGeom>
        </p:spPr>
      </p:pic>
      <p:pic>
        <p:nvPicPr>
          <p:cNvPr id="7" name="Picture 6"/>
          <p:cNvPicPr>
            <a:picLocks noChangeAspect="1"/>
          </p:cNvPicPr>
          <p:nvPr/>
        </p:nvPicPr>
        <p:blipFill>
          <a:blip r:embed="rId4"/>
          <a:stretch>
            <a:fillRect/>
          </a:stretch>
        </p:blipFill>
        <p:spPr>
          <a:xfrm>
            <a:off x="34390" y="51140"/>
            <a:ext cx="6766586" cy="2867672"/>
          </a:xfrm>
          <a:prstGeom prst="rect">
            <a:avLst/>
          </a:prstGeom>
          <a:ln>
            <a:solidFill>
              <a:schemeClr val="tx1"/>
            </a:solidFill>
          </a:ln>
        </p:spPr>
      </p:pic>
      <p:sp>
        <p:nvSpPr>
          <p:cNvPr id="3" name="AutoShape 2" descr="data:image/jpg;base64,%20/9j/4AAQSkZJRgABAQEAYABgAAD/2wBDAAUDBAQEAwUEBAQFBQUGBwwIBwcHBw8LCwkMEQ8SEhEPERETFhwXExQaFRERGCEYGh0dHx8fExciJCIeJBweHx7/2wBDAQUFBQcGBw4ICA4eFBEUHh4eHh4eHh4eHh4eHh4eHh4eHh4eHh4eHh4eHh4eHh4eHh4eHh4eHh4eHh4eHh4eHh7/wAARCAAcAG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j1XUIY7eW+vpkito13s0h+VF/wA/j+gqhBq0Vzaw3Wk3CzW8y7hJD91xkjHHuCPXI7c0a9Db3UE+kXVutxbyr5UitnDrntjn17jn6VnWtvb6RZxafp8K21vACsaBiNvOcnOT1Ykkk9ffj52vXab1PXp06bp9ea/yt+d7mnBq2lTas+lw3du1/HGJGgXG8KcYP6jsDyOnWun0i4eaNo5G3MmMH1B//V/KuFttM0y21pvEENhGuoSr5Lz/ADcqAB64z8o7ZOK7Tw8A1u0/I3YXaeoA/wD1/liuvA1HKdjDGQppLkvst+/X5djlNP17xJ4quPEZ8O6lplg2jajLp8drcWpmaV4wCWkO9dgYn5cDpg5OcDpddi8UT3FmNEvdMsogjG6a6tXnLNxtChXTH8WSSe3Fea/F7QJvD73fxj8CX4tNUs4RLqtoGzbavbx8Mrr2kCghXHPAFewWsvn20U20p5iBtp6jIzivXPPPMfB+vfEPxM3imC21Lw5bzaJq82mRb9MlKzFERg5/ffLkvjHPStr4teJNd8K+C7XV9N+w/bDe2drMk8TPH++mSJiMMDxuyOecVlfAoj+1/iR/2ON1/wCioaP2lw5+GKrHIIpDrOmhHK7grfbIsHHfHpQBpf8ACTeINF+JWj+E9ejsb6z1y3uHsb60iaF45YVDPHIhZgQVOQwI9CO9TfGrxLq/hDwHPr+ii0a5huLePZcxs6MskyRnowII3Z/CsC81C88P/GPSn8byW11Z39q1noGpxw+THbXLEGWCRSzYeQKm1s87SuM5zY/adIHwe1DJx/ptj/6VxUAb3xU1LxRoPw+1HW/DK2d5qWnWzXDQXELFbhUGXA2sCpwGI688Vp+H/EFjqvgiy8Tx3kf2K5sFvDPjCqhTcSR2xzke1bUiLJG0cihkYEMCOCD2rwHwgk1gusfAlmceVrH+jc8/2LLmdj9B88H1cUAeqeBdR8R6x4Cg1nVmtbW/vYTcQJHbkLDG2TGHUsSW27S3I5JArnfhn4g8feMPAGh+LFvNBjN+jSTWYsZF2gFl+WQynuAeV9a9InVUs5FVQqrGQABgAYrxz9nHQwfg54Q1dvEGq20UcEjSW5usW7AtIoBXsMkEc9QKAOy1+LUZtCuY9KaFdQMOIDKuVD47g59vxHsazdGh1K30azj8QFJNQEf78wABT8zZ4AHO3HTgnOK6zXY0t2WWNRmQncD0+tQafbRXySGZceUMrt6Zrw6tC8uW+p6dPEWpctla97219L9vI5jTrXxMvjOe4u5LRtBNuoiRUHmeZhc8gZznd3weMV22hbsynqML+fOaxo5i0oUqvzNgnHP511FrCkEIjjHHcnqT610YOn7910MsXWdS10lolorbdfXucRD4f8Fw3lzbzi9igS7a4Njc3srWrS7hIWWIsVI3MGxjGT0rpl8RaQz7TeIowfmbgZBIx9cg1Lc6Jpdzcm4mtFaYknfuYHPHPB68Cm/8I/o4Yt9gjyd2eT369++TXf8AvL9DD9xbqYmg2ng3wxdXd3pTmB9YunuLl/PlkWaY4DSNuJAPTnjtUvjC28H+J9Hhs9fkjvLEzrLGizuoMkbAhvkIJ2ttP1wa07Xw9pcNskBhaVUZ2XzGJxu6jjtgAfhTzoGkGCKD7EvlxFjGoZhtLdcc/wD6qE6jV9BtUE7a/gZniSPwhrvh2TSNe+zajp0qgvFMS5O3kNn72RjIYc56Gqev6P4J1bwyvh3WZmvtMRo3EEt9KzErgx5bduPIBAJ6iugOg6SZGk+xjcwwSHYZGMY69MU3/hHtG2bDYoV3iTlmPzDoevvT/eeQv3Hn+Axda0i022rXh3Roh/eMS2D0yT1OOTVQv4Si8STeIPNshq32VbKS4DZfyQxcJ9NxJ/L2rSbRdLadpms0MjAAkk9sY4z7D8qiXw7oqxvGthGqugjYAkZUAADr6AUfvPIF7Dz/AAE1TVNKZJrC4uGYtE/mrESGVAhY8jkcVw+n+Ffhta6Wmi2FtqS6ZESY7KLULo25O7nanmYPJz+tegf2RpvnSTfZULyLsc5PK7dpH5Usek6bHOs6WkYlVy6t3DEEE/kTR+8v0BOhbZ3P/9k="/>
          <p:cNvSpPr>
            <a:spLocks noChangeAspect="1" noChangeArrowheads="1"/>
          </p:cNvSpPr>
          <p:nvPr/>
        </p:nvSpPr>
        <p:spPr bwMode="auto">
          <a:xfrm>
            <a:off x="-201460" y="129669"/>
            <a:ext cx="2448612" cy="24486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itle 3"/>
          <p:cNvSpPr>
            <a:spLocks noGrp="1"/>
          </p:cNvSpPr>
          <p:nvPr>
            <p:ph type="title"/>
          </p:nvPr>
        </p:nvSpPr>
        <p:spPr>
          <a:xfrm>
            <a:off x="34390" y="2983006"/>
            <a:ext cx="2267341" cy="3079968"/>
          </a:xfrm>
          <a:solidFill>
            <a:schemeClr val="accent5">
              <a:lumMod val="20000"/>
              <a:lumOff val="80000"/>
            </a:schemeClr>
          </a:solidFill>
          <a:ln>
            <a:solidFill>
              <a:srgbClr val="0099D2"/>
            </a:solidFill>
          </a:ln>
        </p:spPr>
        <p:txBody>
          <a:bodyPr>
            <a:noAutofit/>
          </a:bodyPr>
          <a:lstStyle/>
          <a:p>
            <a:r>
              <a:rPr lang="en-GB" sz="2400" dirty="0">
                <a:solidFill>
                  <a:schemeClr val="tx1"/>
                </a:solidFill>
              </a:rPr>
              <a:t>Co-financing across sectors could prevent the undervaluation of structural interventions</a:t>
            </a:r>
            <a:endParaRPr lang="en-US" sz="2400" dirty="0">
              <a:solidFill>
                <a:schemeClr val="tx1"/>
              </a:solidFill>
            </a:endParaRPr>
          </a:p>
        </p:txBody>
      </p:sp>
      <p:pic>
        <p:nvPicPr>
          <p:cNvPr id="10" name="Picture 9">
            <a:extLst>
              <a:ext uri="{FF2B5EF4-FFF2-40B4-BE49-F238E27FC236}">
                <a16:creationId xmlns:a16="http://schemas.microsoft.com/office/drawing/2014/main" id="{D314CD47-4515-CD42-B282-E7CD4135DF97}"/>
              </a:ext>
            </a:extLst>
          </p:cNvPr>
          <p:cNvPicPr>
            <a:picLocks noChangeAspect="1"/>
          </p:cNvPicPr>
          <p:nvPr/>
        </p:nvPicPr>
        <p:blipFill>
          <a:blip r:embed="rId5"/>
          <a:stretch>
            <a:fillRect/>
          </a:stretch>
        </p:blipFill>
        <p:spPr>
          <a:xfrm>
            <a:off x="34390" y="6097006"/>
            <a:ext cx="2377414" cy="602347"/>
          </a:xfrm>
          <a:prstGeom prst="rect">
            <a:avLst/>
          </a:prstGeom>
        </p:spPr>
      </p:pic>
      <p:sp>
        <p:nvSpPr>
          <p:cNvPr id="11" name="Title 3"/>
          <p:cNvSpPr txBox="1">
            <a:spLocks/>
          </p:cNvSpPr>
          <p:nvPr/>
        </p:nvSpPr>
        <p:spPr>
          <a:xfrm>
            <a:off x="6856012" y="51140"/>
            <a:ext cx="2232951" cy="2757374"/>
          </a:xfrm>
          <a:prstGeom prst="rect">
            <a:avLst/>
          </a:prstGeom>
          <a:solidFill>
            <a:schemeClr val="accent5">
              <a:lumMod val="20000"/>
              <a:lumOff val="80000"/>
            </a:schemeClr>
          </a:solidFill>
          <a:ln>
            <a:solidFill>
              <a:srgbClr val="0099D2"/>
            </a:solidFill>
          </a:ln>
        </p:spPr>
        <p:txBody>
          <a:bodyPr vert="horz" lIns="91440" tIns="45720" rIns="91440" bIns="45720" rtlCol="0" anchor="ctr">
            <a:noAutofit/>
          </a:bodyPr>
          <a:lstStyle>
            <a:lvl1pPr algn="ctr" defTabSz="457200" rtl="0" eaLnBrk="1" latinLnBrk="0" hangingPunct="1">
              <a:spcBef>
                <a:spcPct val="0"/>
              </a:spcBef>
              <a:buNone/>
              <a:defRPr sz="4000" b="1" kern="1200">
                <a:solidFill>
                  <a:srgbClr val="0099D2"/>
                </a:solidFill>
                <a:latin typeface="Raleway" panose="020B0503030101060003" pitchFamily="34" charset="0"/>
                <a:ea typeface="+mj-ea"/>
                <a:cs typeface="Arial" pitchFamily="34" charset="0"/>
              </a:defRPr>
            </a:lvl1pPr>
          </a:lstStyle>
          <a:p>
            <a:r>
              <a:rPr lang="en-GB" sz="2400" dirty="0" smtClean="0">
                <a:solidFill>
                  <a:schemeClr val="tx1"/>
                </a:solidFill>
              </a:rPr>
              <a:t>Declines in development assistance for health</a:t>
            </a:r>
            <a:endParaRPr lang="en-US" sz="2400" dirty="0">
              <a:solidFill>
                <a:schemeClr val="tx1"/>
              </a:solidFill>
            </a:endParaRPr>
          </a:p>
        </p:txBody>
      </p:sp>
      <p:sp>
        <p:nvSpPr>
          <p:cNvPr id="12" name="TextBox 11"/>
          <p:cNvSpPr txBox="1"/>
          <p:nvPr/>
        </p:nvSpPr>
        <p:spPr>
          <a:xfrm>
            <a:off x="3720691" y="2415118"/>
            <a:ext cx="5819955" cy="276999"/>
          </a:xfrm>
          <a:prstGeom prst="rect">
            <a:avLst/>
          </a:prstGeom>
          <a:noFill/>
        </p:spPr>
        <p:txBody>
          <a:bodyPr wrap="square" rtlCol="0">
            <a:spAutoFit/>
          </a:bodyPr>
          <a:lstStyle/>
          <a:p>
            <a:r>
              <a:rPr lang="en-GB" sz="1200" dirty="0" smtClean="0"/>
              <a:t>Source: IHME, Financing Global Health 2017</a:t>
            </a:r>
            <a:endParaRPr lang="en-GB" sz="1200" dirty="0"/>
          </a:p>
        </p:txBody>
      </p:sp>
    </p:spTree>
    <p:extLst>
      <p:ext uri="{BB962C8B-B14F-4D97-AF65-F5344CB8AC3E}">
        <p14:creationId xmlns:p14="http://schemas.microsoft.com/office/powerpoint/2010/main" val="13002457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642" y="274638"/>
            <a:ext cx="8426516" cy="2455115"/>
          </a:xfrm>
        </p:spPr>
        <p:txBody>
          <a:bodyPr>
            <a:normAutofit/>
          </a:bodyPr>
          <a:lstStyle/>
          <a:p>
            <a:r>
              <a:rPr lang="en-GB" dirty="0" smtClean="0"/>
              <a:t>7. New era of global health solidarity should </a:t>
            </a:r>
            <a:r>
              <a:rPr lang="en-GB" dirty="0"/>
              <a:t>focus on </a:t>
            </a:r>
            <a:r>
              <a:rPr lang="en-GB" dirty="0">
                <a:solidFill>
                  <a:srgbClr val="ED1C24"/>
                </a:solidFill>
              </a:rPr>
              <a:t>people-centred health </a:t>
            </a:r>
            <a:r>
              <a:rPr lang="en-GB" dirty="0" smtClean="0">
                <a:solidFill>
                  <a:srgbClr val="ED1C24"/>
                </a:solidFill>
              </a:rPr>
              <a:t>systems</a:t>
            </a:r>
            <a:endParaRPr lang="en-GB" dirty="0"/>
          </a:p>
        </p:txBody>
      </p:sp>
      <p:pic>
        <p:nvPicPr>
          <p:cNvPr id="3075" name="762AA97A-5A8A-49A3-ACE6-69FB6B783B58" descr="2CECE6DC-5DAB-484B-A950-70074D4FE26B@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433" y="3187092"/>
            <a:ext cx="3987460" cy="303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CC425A5A-5BAD-4261-BEA5-ECBF6F6E97F5" descr="EF4663D3-2CBB-462F-A47B-EA728B889F1F@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03" y="3187092"/>
            <a:ext cx="3845030" cy="299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0667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732" y="77788"/>
            <a:ext cx="9626758" cy="1143000"/>
          </a:xfrm>
        </p:spPr>
        <p:txBody>
          <a:bodyPr>
            <a:noAutofit/>
          </a:bodyPr>
          <a:lstStyle/>
          <a:p>
            <a:r>
              <a:rPr lang="en-US" sz="3600" dirty="0" smtClean="0"/>
              <a:t>Beyond UHC and health sector!</a:t>
            </a:r>
            <a:br>
              <a:rPr lang="en-US" sz="3600" dirty="0" smtClean="0"/>
            </a:br>
            <a:r>
              <a:rPr lang="en-US" sz="3600" dirty="0" smtClean="0"/>
              <a:t>MTV </a:t>
            </a:r>
            <a:r>
              <a:rPr lang="en-US" sz="3600" dirty="0"/>
              <a:t>SHUGA in Nigeria</a:t>
            </a:r>
          </a:p>
        </p:txBody>
      </p:sp>
      <p:pic>
        <p:nvPicPr>
          <p:cNvPr id="5" name="Content Placeholder 4" descr="C:\Users\Harielyb\AppData\Local\Microsoft\Windows\INetCache\Content.Word\Girls at school (1).png"/>
          <p:cNvPicPr>
            <a:picLocks noGrp="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2721" y="1175657"/>
            <a:ext cx="4733925" cy="2522589"/>
          </a:xfrm>
          <a:prstGeom prst="rect">
            <a:avLst/>
          </a:prstGeom>
          <a:noFill/>
          <a:ln>
            <a:solidFill>
              <a:schemeClr val="tx1"/>
            </a:solidFill>
          </a:ln>
        </p:spPr>
      </p:pic>
      <p:sp>
        <p:nvSpPr>
          <p:cNvPr id="7" name="TextBox 6"/>
          <p:cNvSpPr txBox="1"/>
          <p:nvPr/>
        </p:nvSpPr>
        <p:spPr>
          <a:xfrm>
            <a:off x="172773" y="3820120"/>
            <a:ext cx="4691071" cy="3185487"/>
          </a:xfrm>
          <a:prstGeom prst="rect">
            <a:avLst/>
          </a:prstGeom>
          <a:noFill/>
        </p:spPr>
        <p:txBody>
          <a:bodyPr wrap="square" rtlCol="0">
            <a:spAutoFit/>
          </a:bodyPr>
          <a:lstStyle/>
          <a:p>
            <a:r>
              <a:rPr lang="en-GB" sz="2000" dirty="0">
                <a:latin typeface="Impact" panose="020B0806030902050204" pitchFamily="34" charset="0"/>
              </a:rPr>
              <a:t>* Young women who watched MTV Shuga:</a:t>
            </a:r>
          </a:p>
          <a:p>
            <a:pPr marL="285750" indent="-285750">
              <a:buFont typeface="Arial" panose="020B0604020202020204" pitchFamily="34" charset="0"/>
              <a:buChar char="•"/>
            </a:pPr>
            <a:endParaRPr lang="en-GB" sz="2000" dirty="0">
              <a:latin typeface="Impact" panose="020B0806030902050204" pitchFamily="34" charset="0"/>
            </a:endParaRPr>
          </a:p>
          <a:p>
            <a:pPr marL="285750" indent="-285750">
              <a:buFont typeface="Arial" panose="020B0604020202020204" pitchFamily="34" charset="0"/>
              <a:buChar char="•"/>
            </a:pPr>
            <a:r>
              <a:rPr lang="en-GB" dirty="0">
                <a:latin typeface="Impact" panose="020B0806030902050204" pitchFamily="34" charset="0"/>
              </a:rPr>
              <a:t>Demonstrate a </a:t>
            </a:r>
            <a:r>
              <a:rPr lang="en-GB" dirty="0">
                <a:solidFill>
                  <a:srgbClr val="00BD5B"/>
                </a:solidFill>
                <a:latin typeface="Impact" panose="020B0806030902050204" pitchFamily="34" charset="0"/>
              </a:rPr>
              <a:t>55% reduction in STDs </a:t>
            </a:r>
            <a:r>
              <a:rPr lang="en-GB" dirty="0">
                <a:latin typeface="Impact" panose="020B0806030902050204" pitchFamily="34" charset="0"/>
              </a:rPr>
              <a:t>(Biomarker: Chlamydia). </a:t>
            </a:r>
          </a:p>
          <a:p>
            <a:pPr marL="285750" indent="-285750">
              <a:buFont typeface="Arial" panose="020B0604020202020204" pitchFamily="34" charset="0"/>
              <a:buChar char="•"/>
            </a:pPr>
            <a:r>
              <a:rPr lang="en-GB" dirty="0">
                <a:latin typeface="Impact" panose="020B0806030902050204" pitchFamily="34" charset="0"/>
              </a:rPr>
              <a:t>Choose </a:t>
            </a:r>
            <a:r>
              <a:rPr lang="en-GB" dirty="0">
                <a:solidFill>
                  <a:srgbClr val="00BD5B"/>
                </a:solidFill>
                <a:latin typeface="Impact" panose="020B0806030902050204" pitchFamily="34" charset="0"/>
              </a:rPr>
              <a:t>fewer and safer partners.</a:t>
            </a:r>
          </a:p>
          <a:p>
            <a:pPr marL="285750" indent="-285750">
              <a:buFont typeface="Arial" panose="020B0604020202020204" pitchFamily="34" charset="0"/>
              <a:buChar char="•"/>
            </a:pPr>
            <a:r>
              <a:rPr lang="en-GB" dirty="0">
                <a:latin typeface="Impact" panose="020B0806030902050204" pitchFamily="34" charset="0"/>
              </a:rPr>
              <a:t>Viewers were </a:t>
            </a:r>
            <a:r>
              <a:rPr lang="en-GB" dirty="0">
                <a:solidFill>
                  <a:srgbClr val="00BD5B"/>
                </a:solidFill>
                <a:latin typeface="Impact" panose="020B0806030902050204" pitchFamily="34" charset="0"/>
              </a:rPr>
              <a:t>2 X more likely to get tested for HIV </a:t>
            </a:r>
            <a:r>
              <a:rPr lang="en-GB" dirty="0">
                <a:latin typeface="Impact" panose="020B0806030902050204" pitchFamily="34" charset="0"/>
              </a:rPr>
              <a:t>6 months after watching the show.                                                                                        </a:t>
            </a:r>
          </a:p>
          <a:p>
            <a:r>
              <a:rPr lang="en-GB" sz="2000" dirty="0">
                <a:latin typeface="Impact" panose="020B0806030902050204" pitchFamily="34" charset="0"/>
              </a:rPr>
              <a:t>                                                                                                                                                                                                                                          </a:t>
            </a:r>
            <a:r>
              <a:rPr lang="en-GB" sz="1100" dirty="0">
                <a:latin typeface="Impact" panose="020B0806030902050204" pitchFamily="34" charset="0"/>
              </a:rPr>
              <a:t>Source: World Bank Study</a:t>
            </a:r>
          </a:p>
          <a:p>
            <a:endParaRPr lang="en-GB" sz="2000" dirty="0"/>
          </a:p>
          <a:p>
            <a:endParaRPr lang="en-GB" sz="2000" dirty="0"/>
          </a:p>
        </p:txBody>
      </p:sp>
      <p:sp>
        <p:nvSpPr>
          <p:cNvPr id="2" name="AutoShape 2" descr="https://static01.nyt.com/images/2017/03/19/fashion/19THELOOK8-WEB/19THELOOK8-WEB-articleLarge.jpg?quality=75&amp;auto=webp&amp;disable=upsca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p:cNvSpPr txBox="1"/>
          <p:nvPr/>
        </p:nvSpPr>
        <p:spPr>
          <a:xfrm>
            <a:off x="5316863" y="2590641"/>
            <a:ext cx="3827137" cy="1384995"/>
          </a:xfrm>
          <a:prstGeom prst="rect">
            <a:avLst/>
          </a:prstGeom>
          <a:noFill/>
        </p:spPr>
        <p:txBody>
          <a:bodyPr wrap="square" rtlCol="0">
            <a:spAutoFit/>
          </a:bodyPr>
          <a:lstStyle/>
          <a:p>
            <a:r>
              <a:rPr lang="en-GB" dirty="0">
                <a:ln w="3175">
                  <a:noFill/>
                </a:ln>
                <a:latin typeface="Impact" panose="020B0806030902050204" pitchFamily="34" charset="0"/>
              </a:rPr>
              <a:t>MTV Shuga is a 360-degree mass media campaign, that uses the power of entertainment to affect positive change in young people’s lives.</a:t>
            </a:r>
          </a:p>
          <a:p>
            <a:endParaRPr lang="en-GB" sz="12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785" y="1009021"/>
            <a:ext cx="3746833" cy="1581620"/>
          </a:xfrm>
          <a:prstGeom prst="rect">
            <a:avLst/>
          </a:prstGeom>
        </p:spPr>
      </p:pic>
      <p:pic>
        <p:nvPicPr>
          <p:cNvPr id="1026" name="Picture 2" descr="vlcsnap-2018-02-22-12h38m12s4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8953" y="4120158"/>
            <a:ext cx="3940314" cy="22160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878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68975"/>
            <a:ext cx="8018280" cy="1143000"/>
          </a:xfrm>
        </p:spPr>
        <p:txBody>
          <a:bodyPr>
            <a:normAutofit fontScale="90000"/>
          </a:bodyPr>
          <a:lstStyle/>
          <a:p>
            <a:r>
              <a:rPr lang="en-ZA" dirty="0"/>
              <a:t>Violence and harmful gender norms undermine 90-90-90 </a:t>
            </a:r>
          </a:p>
        </p:txBody>
      </p:sp>
      <p:graphicFrame>
        <p:nvGraphicFramePr>
          <p:cNvPr id="4" name="Content Placeholder 3"/>
          <p:cNvGraphicFramePr>
            <a:graphicFrameLocks noGrp="1"/>
          </p:cNvGraphicFramePr>
          <p:nvPr>
            <p:ph idx="1"/>
            <p:extLst/>
          </p:nvPr>
        </p:nvGraphicFramePr>
        <p:xfrm>
          <a:off x="311150" y="1000666"/>
          <a:ext cx="8204200" cy="4692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302860" y="6044144"/>
            <a:ext cx="8067878" cy="276999"/>
          </a:xfrm>
          <a:prstGeom prst="rect">
            <a:avLst/>
          </a:prstGeom>
          <a:noFill/>
        </p:spPr>
        <p:txBody>
          <a:bodyPr wrap="square" rtlCol="0">
            <a:spAutoFit/>
          </a:bodyPr>
          <a:lstStyle/>
          <a:p>
            <a:pPr algn="r"/>
            <a:r>
              <a:rPr lang="en-ZA" sz="1200" dirty="0">
                <a:latin typeface="Arial Nova" panose="020B0504020202020204"/>
              </a:rPr>
              <a:t>Source: </a:t>
            </a:r>
            <a:r>
              <a:rPr lang="en-ZA" sz="1200" dirty="0" err="1">
                <a:latin typeface="Arial Nova" panose="020B0504020202020204"/>
                <a:cs typeface="Arial" panose="020B0604020202020204" pitchFamily="34" charset="0"/>
              </a:rPr>
              <a:t>Kouyoumdjian</a:t>
            </a:r>
            <a:r>
              <a:rPr lang="en-ZA" sz="1200" dirty="0">
                <a:latin typeface="Arial Nova" panose="020B0504020202020204"/>
                <a:cs typeface="Arial" panose="020B0604020202020204" pitchFamily="34" charset="0"/>
              </a:rPr>
              <a:t>, 2013; </a:t>
            </a:r>
            <a:r>
              <a:rPr lang="en-GB" sz="1200" dirty="0" err="1">
                <a:latin typeface="Arial Nova" panose="020B0504020202020204"/>
                <a:cs typeface="Arial" panose="020B0604020202020204" pitchFamily="34" charset="0"/>
              </a:rPr>
              <a:t>Morfaw</a:t>
            </a:r>
            <a:r>
              <a:rPr lang="en-GB" sz="1200" dirty="0">
                <a:latin typeface="Arial Nova" panose="020B0504020202020204"/>
                <a:cs typeface="Arial" panose="020B0604020202020204" pitchFamily="34" charset="0"/>
              </a:rPr>
              <a:t>, 2013; </a:t>
            </a:r>
            <a:r>
              <a:rPr lang="en-ZA" sz="1200" dirty="0" err="1">
                <a:latin typeface="Arial Nova" panose="020B0504020202020204"/>
                <a:cs typeface="Arial" panose="020B0604020202020204" pitchFamily="34" charset="0"/>
              </a:rPr>
              <a:t>Musheke</a:t>
            </a:r>
            <a:r>
              <a:rPr lang="en-ZA" sz="1200" dirty="0">
                <a:latin typeface="Arial Nova" panose="020B0504020202020204"/>
                <a:cs typeface="Arial" panose="020B0604020202020204" pitchFamily="34" charset="0"/>
              </a:rPr>
              <a:t>, 2013; </a:t>
            </a:r>
            <a:r>
              <a:rPr lang="en-ZA" sz="1200" dirty="0">
                <a:latin typeface="Arial Nova" panose="020B0504020202020204"/>
              </a:rPr>
              <a:t>Pantalone, 2014; Hatcher, 2015; </a:t>
            </a:r>
          </a:p>
        </p:txBody>
      </p:sp>
      <p:pic>
        <p:nvPicPr>
          <p:cNvPr id="6" name="Picture 5">
            <a:extLst>
              <a:ext uri="{FF2B5EF4-FFF2-40B4-BE49-F238E27FC236}">
                <a16:creationId xmlns:a16="http://schemas.microsoft.com/office/drawing/2014/main" id="{0DA29221-B26B-3A4E-9B39-2AD3498C9BF7}"/>
              </a:ext>
            </a:extLst>
          </p:cNvPr>
          <p:cNvPicPr>
            <a:picLocks noChangeAspect="1"/>
          </p:cNvPicPr>
          <p:nvPr/>
        </p:nvPicPr>
        <p:blipFill>
          <a:blip r:embed="rId8"/>
          <a:stretch>
            <a:fillRect/>
          </a:stretch>
        </p:blipFill>
        <p:spPr>
          <a:xfrm>
            <a:off x="6225370" y="6397497"/>
            <a:ext cx="1373116" cy="343694"/>
          </a:xfrm>
          <a:prstGeom prst="rect">
            <a:avLst/>
          </a:prstGeom>
        </p:spPr>
      </p:pic>
    </p:spTree>
    <p:extLst>
      <p:ext uri="{BB962C8B-B14F-4D97-AF65-F5344CB8AC3E}">
        <p14:creationId xmlns:p14="http://schemas.microsoft.com/office/powerpoint/2010/main" val="19117569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64" y="-856559"/>
            <a:ext cx="9422294" cy="5830827"/>
          </a:xfrm>
        </p:spPr>
        <p:txBody>
          <a:bodyPr>
            <a:normAutofit/>
          </a:bodyPr>
          <a:lstStyle/>
          <a:p>
            <a:r>
              <a:rPr lang="en-GB" sz="3600" dirty="0" smtClean="0"/>
              <a:t>1. </a:t>
            </a:r>
            <a:r>
              <a:rPr lang="en-GB" sz="4400" dirty="0" smtClean="0"/>
              <a:t>We are </a:t>
            </a:r>
            <a:r>
              <a:rPr lang="en-GB" sz="4400" dirty="0" smtClean="0">
                <a:solidFill>
                  <a:srgbClr val="FF0000"/>
                </a:solidFill>
              </a:rPr>
              <a:t>not on track to end the HIV pandemic</a:t>
            </a:r>
            <a:r>
              <a:rPr lang="en-GB" sz="4400" dirty="0" smtClean="0"/>
              <a:t>, and the discourse on ending AIDS has bred a dangerous complacency</a:t>
            </a:r>
            <a:endParaRPr lang="en-GB" sz="4400" dirty="0"/>
          </a:p>
        </p:txBody>
      </p:sp>
      <p:pic>
        <p:nvPicPr>
          <p:cNvPr id="6" name="Picture 5"/>
          <p:cNvPicPr>
            <a:picLocks noChangeAspect="1"/>
          </p:cNvPicPr>
          <p:nvPr/>
        </p:nvPicPr>
        <p:blipFill>
          <a:blip r:embed="rId2"/>
          <a:stretch>
            <a:fillRect/>
          </a:stretch>
        </p:blipFill>
        <p:spPr>
          <a:xfrm>
            <a:off x="4088296" y="3588590"/>
            <a:ext cx="4103460" cy="2588722"/>
          </a:xfrm>
          <a:prstGeom prst="rect">
            <a:avLst/>
          </a:prstGeom>
          <a:ln>
            <a:solidFill>
              <a:schemeClr val="tx1"/>
            </a:solidFill>
          </a:ln>
        </p:spPr>
      </p:pic>
      <p:pic>
        <p:nvPicPr>
          <p:cNvPr id="7" name="Picture 6">
            <a:extLst>
              <a:ext uri="{FF2B5EF4-FFF2-40B4-BE49-F238E27FC236}">
                <a16:creationId xmlns:a16="http://schemas.microsoft.com/office/drawing/2014/main" id="{5C7FE53A-9970-EE46-8A44-73779D9743C8}"/>
              </a:ext>
            </a:extLst>
          </p:cNvPr>
          <p:cNvPicPr>
            <a:picLocks noChangeAspect="1"/>
          </p:cNvPicPr>
          <p:nvPr/>
        </p:nvPicPr>
        <p:blipFill>
          <a:blip r:embed="rId3"/>
          <a:stretch>
            <a:fillRect/>
          </a:stretch>
        </p:blipFill>
        <p:spPr>
          <a:xfrm>
            <a:off x="1508551" y="3410309"/>
            <a:ext cx="2314702" cy="3002605"/>
          </a:xfrm>
          <a:prstGeom prst="rect">
            <a:avLst/>
          </a:prstGeom>
          <a:ln>
            <a:solidFill>
              <a:schemeClr val="tx1"/>
            </a:solidFill>
          </a:ln>
        </p:spPr>
      </p:pic>
    </p:spTree>
    <p:extLst>
      <p:ext uri="{BB962C8B-B14F-4D97-AF65-F5344CB8AC3E}">
        <p14:creationId xmlns:p14="http://schemas.microsoft.com/office/powerpoint/2010/main" val="1286782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AEADEC-444F-E648-B1A1-6E47CE6B0348}"/>
              </a:ext>
            </a:extLst>
          </p:cNvPr>
          <p:cNvSpPr>
            <a:spLocks noGrp="1"/>
          </p:cNvSpPr>
          <p:nvPr>
            <p:ph type="title"/>
          </p:nvPr>
        </p:nvSpPr>
        <p:spPr>
          <a:xfrm>
            <a:off x="105417" y="212059"/>
            <a:ext cx="8933165" cy="1143000"/>
          </a:xfrm>
        </p:spPr>
        <p:txBody>
          <a:bodyPr>
            <a:noAutofit/>
          </a:bodyPr>
          <a:lstStyle/>
          <a:p>
            <a:r>
              <a:rPr lang="en-US" sz="6000" dirty="0">
                <a:solidFill>
                  <a:srgbClr val="FF0000"/>
                </a:solidFill>
              </a:rPr>
              <a:t>Violence is preventable </a:t>
            </a:r>
            <a:br>
              <a:rPr lang="en-US" sz="6000" dirty="0">
                <a:solidFill>
                  <a:srgbClr val="FF0000"/>
                </a:solidFill>
              </a:rPr>
            </a:br>
            <a:endParaRPr lang="en-US" sz="6000" dirty="0">
              <a:solidFill>
                <a:srgbClr val="FF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7851422"/>
              </p:ext>
            </p:extLst>
          </p:nvPr>
        </p:nvGraphicFramePr>
        <p:xfrm>
          <a:off x="419100" y="990600"/>
          <a:ext cx="8324850" cy="5217822"/>
        </p:xfrm>
        <a:graphic>
          <a:graphicData uri="http://schemas.openxmlformats.org/drawingml/2006/table">
            <a:tbl>
              <a:tblPr firstRow="1" bandRow="1">
                <a:tableStyleId>{5C22544A-7EE6-4342-B048-85BDC9FD1C3A}</a:tableStyleId>
              </a:tblPr>
              <a:tblGrid>
                <a:gridCol w="1181100">
                  <a:extLst>
                    <a:ext uri="{9D8B030D-6E8A-4147-A177-3AD203B41FA5}">
                      <a16:colId xmlns:a16="http://schemas.microsoft.com/office/drawing/2014/main" val="20000"/>
                    </a:ext>
                  </a:extLst>
                </a:gridCol>
                <a:gridCol w="493475">
                  <a:extLst>
                    <a:ext uri="{9D8B030D-6E8A-4147-A177-3AD203B41FA5}">
                      <a16:colId xmlns:a16="http://schemas.microsoft.com/office/drawing/2014/main" val="2610535257"/>
                    </a:ext>
                  </a:extLst>
                </a:gridCol>
                <a:gridCol w="2440225">
                  <a:extLst>
                    <a:ext uri="{9D8B030D-6E8A-4147-A177-3AD203B41FA5}">
                      <a16:colId xmlns:a16="http://schemas.microsoft.com/office/drawing/2014/main" val="20001"/>
                    </a:ext>
                  </a:extLst>
                </a:gridCol>
                <a:gridCol w="1551694">
                  <a:extLst>
                    <a:ext uri="{9D8B030D-6E8A-4147-A177-3AD203B41FA5}">
                      <a16:colId xmlns:a16="http://schemas.microsoft.com/office/drawing/2014/main" val="20002"/>
                    </a:ext>
                  </a:extLst>
                </a:gridCol>
                <a:gridCol w="2658356">
                  <a:extLst>
                    <a:ext uri="{9D8B030D-6E8A-4147-A177-3AD203B41FA5}">
                      <a16:colId xmlns:a16="http://schemas.microsoft.com/office/drawing/2014/main" val="20003"/>
                    </a:ext>
                  </a:extLst>
                </a:gridCol>
              </a:tblGrid>
              <a:tr h="332429">
                <a:tc>
                  <a:txBody>
                    <a:bodyPr/>
                    <a:lstStyle/>
                    <a:p>
                      <a:r>
                        <a:rPr lang="en-US" sz="1400" dirty="0"/>
                        <a:t>Study</a:t>
                      </a:r>
                    </a:p>
                  </a:txBody>
                  <a:tcPr marL="68580" marR="68580" marT="34290" marB="34290"/>
                </a:tc>
                <a:tc gridSpan="2">
                  <a:txBody>
                    <a:bodyPr/>
                    <a:lstStyle/>
                    <a:p>
                      <a:r>
                        <a:rPr lang="en-US" sz="1400" dirty="0"/>
                        <a:t>Intervention</a:t>
                      </a:r>
                    </a:p>
                  </a:txBody>
                  <a:tcPr marL="68580" marR="68580" marT="34290" marB="34290"/>
                </a:tc>
                <a:tc hMerge="1">
                  <a:txBody>
                    <a:bodyPr/>
                    <a:lstStyle/>
                    <a:p>
                      <a:pPr algn="ctr"/>
                      <a:r>
                        <a:rPr lang="en-US" sz="1400" dirty="0"/>
                        <a:t>Intervention</a:t>
                      </a:r>
                    </a:p>
                  </a:txBody>
                  <a:tcPr marL="68580" marR="68580" marT="34290" marB="34290"/>
                </a:tc>
                <a:tc>
                  <a:txBody>
                    <a:bodyPr/>
                    <a:lstStyle/>
                    <a:p>
                      <a:r>
                        <a:rPr lang="en-US" sz="1400" dirty="0"/>
                        <a:t>Outcome</a:t>
                      </a:r>
                    </a:p>
                  </a:txBody>
                  <a:tcPr marL="68580" marR="68580" marT="34290" marB="34290"/>
                </a:tc>
                <a:tc>
                  <a:txBody>
                    <a:bodyPr/>
                    <a:lstStyle/>
                    <a:p>
                      <a:pPr algn="ctr"/>
                      <a:r>
                        <a:rPr lang="en-US" sz="1400" dirty="0"/>
                        <a:t>Impact on pat year experiences of physical or sexual violence</a:t>
                      </a:r>
                    </a:p>
                  </a:txBody>
                  <a:tcPr marL="68580" marR="68580" marT="34290" marB="34290"/>
                </a:tc>
                <a:extLst>
                  <a:ext uri="{0D108BD9-81ED-4DB2-BD59-A6C34878D82A}">
                    <a16:rowId xmlns:a16="http://schemas.microsoft.com/office/drawing/2014/main" val="10000"/>
                  </a:ext>
                </a:extLst>
              </a:tr>
              <a:tr h="367346">
                <a:tc gridSpan="3">
                  <a:txBody>
                    <a:bodyPr/>
                    <a:lstStyle/>
                    <a:p>
                      <a:endParaRPr lang="en-US" sz="1200" dirty="0"/>
                    </a:p>
                  </a:txBody>
                  <a:tcPr marL="68580" marR="68580" marT="34290" marB="34290">
                    <a:solidFill>
                      <a:schemeClr val="accent6"/>
                    </a:solidFill>
                  </a:tcPr>
                </a:tc>
                <a:tc hMerge="1">
                  <a:txBody>
                    <a:bodyPr/>
                    <a:lstStyle/>
                    <a:p>
                      <a:endParaRPr lang="en-US"/>
                    </a:p>
                  </a:txBody>
                  <a:tcPr/>
                </a:tc>
                <a:tc hMerge="1">
                  <a:txBody>
                    <a:bodyPr/>
                    <a:lstStyle/>
                    <a:p>
                      <a:endParaRPr lang="en-US" dirty="0"/>
                    </a:p>
                  </a:txBody>
                  <a:tcPr/>
                </a:tc>
                <a:tc>
                  <a:txBody>
                    <a:bodyPr/>
                    <a:lstStyle/>
                    <a:p>
                      <a:endParaRPr lang="en-US" sz="1400" dirty="0"/>
                    </a:p>
                  </a:txBody>
                  <a:tcPr marL="68580" marR="68580" marT="34290" marB="34290">
                    <a:solidFill>
                      <a:schemeClr val="accent6"/>
                    </a:solidFill>
                  </a:tcPr>
                </a:tc>
                <a:tc>
                  <a:txBody>
                    <a:bodyPr/>
                    <a:lstStyle/>
                    <a:p>
                      <a:endParaRPr lang="en-US" sz="1400" dirty="0"/>
                    </a:p>
                  </a:txBody>
                  <a:tcPr marL="68580" marR="68580" marT="34290" marB="34290">
                    <a:solidFill>
                      <a:schemeClr val="accent6"/>
                    </a:solidFill>
                  </a:tcPr>
                </a:tc>
                <a:extLst>
                  <a:ext uri="{0D108BD9-81ED-4DB2-BD59-A6C34878D82A}">
                    <a16:rowId xmlns:a16="http://schemas.microsoft.com/office/drawing/2014/main" val="10001"/>
                  </a:ext>
                </a:extLst>
              </a:tr>
              <a:tr h="514475">
                <a:tc>
                  <a:txBody>
                    <a:bodyPr/>
                    <a:lstStyle/>
                    <a:p>
                      <a:r>
                        <a:rPr lang="en-US" sz="1400" dirty="0">
                          <a:solidFill>
                            <a:srgbClr val="FF0000"/>
                          </a:solidFill>
                        </a:rPr>
                        <a:t>SASA! trial</a:t>
                      </a:r>
                    </a:p>
                    <a:p>
                      <a:r>
                        <a:rPr lang="en-US" sz="1200" dirty="0"/>
                        <a:t>Kampala, Uganda</a:t>
                      </a:r>
                    </a:p>
                  </a:txBody>
                  <a:tcPr marL="68580" marR="68580" marT="34290" marB="34290"/>
                </a:tc>
                <a:tc gridSpan="2">
                  <a:txBody>
                    <a:bodyPr/>
                    <a:lstStyle/>
                    <a:p>
                      <a:r>
                        <a:rPr lang="en-US" sz="1200" dirty="0"/>
                        <a:t>Community mobilization using clear theory of change</a:t>
                      </a:r>
                    </a:p>
                  </a:txBody>
                  <a:tcPr marL="68580" marR="68580" marT="34290" marB="34290"/>
                </a:tc>
                <a:tc hMerge="1">
                  <a:txBody>
                    <a:bodyPr/>
                    <a:lstStyle/>
                    <a:p>
                      <a:r>
                        <a:rPr lang="en-US" sz="1200" dirty="0"/>
                        <a:t>Community mobilization using clear theory of change</a:t>
                      </a:r>
                    </a:p>
                  </a:txBody>
                  <a:tcPr marL="68580" marR="68580" marT="34290" marB="34290"/>
                </a:tc>
                <a:tc>
                  <a:txBody>
                    <a:bodyPr/>
                    <a:lstStyle/>
                    <a:p>
                      <a:r>
                        <a:rPr lang="en-US" sz="1400" dirty="0"/>
                        <a:t> </a:t>
                      </a:r>
                      <a:r>
                        <a:rPr lang="en-US" sz="1400" dirty="0" err="1"/>
                        <a:t>Womens</a:t>
                      </a:r>
                      <a:r>
                        <a:rPr lang="en-US" sz="1400" dirty="0"/>
                        <a:t> past year experience of physical violence from partner</a:t>
                      </a:r>
                    </a:p>
                  </a:txBody>
                  <a:tcPr marL="68580" marR="68580" marT="34290" marB="34290"/>
                </a:tc>
                <a:tc>
                  <a:txBody>
                    <a:bodyPr/>
                    <a:lstStyle/>
                    <a:p>
                      <a:r>
                        <a:rPr lang="en-US" sz="1400" dirty="0"/>
                        <a:t>52% reduction</a:t>
                      </a:r>
                    </a:p>
                    <a:p>
                      <a:r>
                        <a:rPr lang="en-US" sz="1400" dirty="0"/>
                        <a:t>Impact at community level</a:t>
                      </a:r>
                    </a:p>
                  </a:txBody>
                  <a:tcPr marL="68580" marR="68580" marT="34290" marB="34290"/>
                </a:tc>
                <a:extLst>
                  <a:ext uri="{0D108BD9-81ED-4DB2-BD59-A6C34878D82A}">
                    <a16:rowId xmlns:a16="http://schemas.microsoft.com/office/drawing/2014/main" val="10002"/>
                  </a:ext>
                </a:extLst>
              </a:tr>
              <a:tr h="727017">
                <a:tc>
                  <a:txBody>
                    <a:bodyPr/>
                    <a:lstStyle/>
                    <a:p>
                      <a:r>
                        <a:rPr lang="en-US" sz="1400" dirty="0">
                          <a:solidFill>
                            <a:srgbClr val="FF0000"/>
                          </a:solidFill>
                        </a:rPr>
                        <a:t>IMAGE trial</a:t>
                      </a:r>
                    </a:p>
                    <a:p>
                      <a:r>
                        <a:rPr lang="en-US" sz="1200" dirty="0"/>
                        <a:t>Limpopo, South Africa</a:t>
                      </a:r>
                    </a:p>
                  </a:txBody>
                  <a:tcPr marL="68580" marR="68580" marT="34290" marB="34290"/>
                </a:tc>
                <a:tc gridSpan="2">
                  <a:txBody>
                    <a:bodyPr/>
                    <a:lstStyle/>
                    <a:p>
                      <a:r>
                        <a:rPr lang="en-US" sz="1200"/>
                        <a:t>10 session participatory training added to micro-finance intervention</a:t>
                      </a:r>
                      <a:endParaRPr lang="en-US" sz="1200" dirty="0"/>
                    </a:p>
                  </a:txBody>
                  <a:tcPr marL="68580" marR="68580" marT="34290" marB="34290"/>
                </a:tc>
                <a:tc hMerge="1">
                  <a:txBody>
                    <a:bodyPr/>
                    <a:lstStyle/>
                    <a:p>
                      <a:r>
                        <a:rPr lang="en-US" sz="1200" dirty="0"/>
                        <a:t>10 session participatory training added to micro-finance intervention</a:t>
                      </a:r>
                    </a:p>
                  </a:txBody>
                  <a:tcPr marL="68580" marR="68580" marT="34290" marB="34290"/>
                </a:tc>
                <a:tc>
                  <a:txBody>
                    <a:bodyPr/>
                    <a:lstStyle/>
                    <a:p>
                      <a:r>
                        <a:rPr lang="en-US" sz="1400" dirty="0"/>
                        <a:t>Physical or sexual violence in past year</a:t>
                      </a:r>
                    </a:p>
                  </a:txBody>
                  <a:tcPr marL="68580" marR="68580" marT="34290" marB="34290"/>
                </a:tc>
                <a:tc>
                  <a:txBody>
                    <a:bodyPr/>
                    <a:lstStyle/>
                    <a:p>
                      <a:r>
                        <a:rPr lang="en-US" sz="1400" dirty="0"/>
                        <a:t>55% reduction among participants</a:t>
                      </a:r>
                    </a:p>
                  </a:txBody>
                  <a:tcPr marL="68580" marR="68580" marT="34290" marB="34290"/>
                </a:tc>
                <a:extLst>
                  <a:ext uri="{0D108BD9-81ED-4DB2-BD59-A6C34878D82A}">
                    <a16:rowId xmlns:a16="http://schemas.microsoft.com/office/drawing/2014/main" val="10003"/>
                  </a:ext>
                </a:extLst>
              </a:tr>
              <a:tr h="945903">
                <a:tc>
                  <a:txBody>
                    <a:bodyPr/>
                    <a:lstStyle/>
                    <a:p>
                      <a:r>
                        <a:rPr lang="en-US" sz="1400" dirty="0">
                          <a:solidFill>
                            <a:srgbClr val="FF0000"/>
                          </a:solidFill>
                        </a:rPr>
                        <a:t>SHARE trial</a:t>
                      </a:r>
                    </a:p>
                    <a:p>
                      <a:r>
                        <a:rPr lang="en-US" sz="1200" dirty="0"/>
                        <a:t>Uganda</a:t>
                      </a:r>
                    </a:p>
                  </a:txBody>
                  <a:tcPr marL="68580" marR="68580" marT="34290" marB="34290"/>
                </a:tc>
                <a:tc gridSpan="2">
                  <a:txBody>
                    <a:bodyPr/>
                    <a:lstStyle/>
                    <a:p>
                      <a:r>
                        <a:rPr lang="en-US" sz="1200" dirty="0"/>
                        <a:t>RCT of </a:t>
                      </a:r>
                      <a:r>
                        <a:rPr lang="en-US" sz="1200" dirty="0" smtClean="0"/>
                        <a:t>modified </a:t>
                      </a:r>
                      <a:r>
                        <a:rPr lang="en-US" sz="1200" i="1" dirty="0"/>
                        <a:t>SASA!</a:t>
                      </a:r>
                      <a:r>
                        <a:rPr lang="en-US" sz="1200" i="1" baseline="0" dirty="0"/>
                        <a:t> </a:t>
                      </a:r>
                      <a:r>
                        <a:rPr lang="en-US" sz="1200" baseline="0" dirty="0"/>
                        <a:t>intervention and brief intervention integrated into HIV testing</a:t>
                      </a:r>
                      <a:endParaRPr lang="en-US" sz="1200" dirty="0"/>
                    </a:p>
                  </a:txBody>
                  <a:tcPr marL="68580" marR="68580" marT="34290" marB="34290"/>
                </a:tc>
                <a:tc hMerge="1">
                  <a:txBody>
                    <a:bodyPr/>
                    <a:lstStyle/>
                    <a:p>
                      <a:r>
                        <a:rPr lang="en-US" sz="1200" dirty="0"/>
                        <a:t>RCT of </a:t>
                      </a:r>
                      <a:r>
                        <a:rPr lang="en-US" sz="1200" i="1" dirty="0"/>
                        <a:t>SASA!</a:t>
                      </a:r>
                      <a:r>
                        <a:rPr lang="en-US" sz="1200" i="1" baseline="0" dirty="0"/>
                        <a:t> </a:t>
                      </a:r>
                      <a:r>
                        <a:rPr lang="en-US" sz="1200" baseline="0" dirty="0"/>
                        <a:t>intervention with brief intervention as part of HIV testing </a:t>
                      </a:r>
                      <a:endParaRPr lang="en-US" sz="1200" dirty="0"/>
                    </a:p>
                  </a:txBody>
                  <a:tcPr marL="68580" marR="68580" marT="34290" marB="34290"/>
                </a:tc>
                <a:tc>
                  <a:txBody>
                    <a:bodyPr/>
                    <a:lstStyle/>
                    <a:p>
                      <a:r>
                        <a:rPr lang="en-US" sz="1400" dirty="0"/>
                        <a:t>Physical partner violence</a:t>
                      </a:r>
                    </a:p>
                    <a:p>
                      <a:r>
                        <a:rPr lang="en-US" sz="1400" dirty="0"/>
                        <a:t>Sexual violence</a:t>
                      </a:r>
                    </a:p>
                  </a:txBody>
                  <a:tcPr marL="68580" marR="68580" marT="34290" marB="34290"/>
                </a:tc>
                <a:tc>
                  <a:txBody>
                    <a:bodyPr/>
                    <a:lstStyle/>
                    <a:p>
                      <a:r>
                        <a:rPr lang="en-US" sz="1400" dirty="0"/>
                        <a:t>20</a:t>
                      </a:r>
                      <a:r>
                        <a:rPr lang="en-US" sz="1400" baseline="0" dirty="0"/>
                        <a:t> % reduction physical violence; </a:t>
                      </a:r>
                    </a:p>
                    <a:p>
                      <a:r>
                        <a:rPr lang="en-US" sz="1400" baseline="0" dirty="0"/>
                        <a:t>18% reduction </a:t>
                      </a:r>
                      <a:r>
                        <a:rPr lang="en-US" sz="1400" baseline="0" dirty="0" err="1"/>
                        <a:t>isexual</a:t>
                      </a:r>
                      <a:r>
                        <a:rPr lang="en-US" sz="1400" baseline="0" dirty="0"/>
                        <a:t> violence</a:t>
                      </a:r>
                      <a:endParaRPr lang="en-US" sz="1400" dirty="0"/>
                    </a:p>
                  </a:txBody>
                  <a:tcPr marL="68580" marR="68580" marT="34290" marB="34290"/>
                </a:tc>
                <a:extLst>
                  <a:ext uri="{0D108BD9-81ED-4DB2-BD59-A6C34878D82A}">
                    <a16:rowId xmlns:a16="http://schemas.microsoft.com/office/drawing/2014/main" val="10004"/>
                  </a:ext>
                </a:extLst>
              </a:tr>
              <a:tr h="945903">
                <a:tc>
                  <a:txBody>
                    <a:bodyPr/>
                    <a:lstStyle/>
                    <a:p>
                      <a:r>
                        <a:rPr lang="en-US" sz="1400" dirty="0">
                          <a:solidFill>
                            <a:srgbClr val="FF0000"/>
                          </a:solidFill>
                        </a:rPr>
                        <a:t>Stepping</a:t>
                      </a:r>
                      <a:r>
                        <a:rPr lang="en-US" sz="1400" baseline="0" dirty="0">
                          <a:solidFill>
                            <a:srgbClr val="FF0000"/>
                          </a:solidFill>
                        </a:rPr>
                        <a:t> Stones RCT</a:t>
                      </a:r>
                    </a:p>
                    <a:p>
                      <a:r>
                        <a:rPr lang="en-US" sz="1200" baseline="0" dirty="0"/>
                        <a:t>South Africa</a:t>
                      </a:r>
                      <a:endParaRPr lang="en-US" sz="1200" dirty="0"/>
                    </a:p>
                  </a:txBody>
                  <a:tcPr marL="68580" marR="68580" marT="34290" marB="34290"/>
                </a:tc>
                <a:tc gridSpan="2">
                  <a:txBody>
                    <a:bodyPr/>
                    <a:lstStyle/>
                    <a:p>
                      <a:r>
                        <a:rPr lang="en-US" sz="1400" dirty="0"/>
                        <a:t>Participatory reflection </a:t>
                      </a:r>
                      <a:r>
                        <a:rPr lang="en-US" sz="1400" dirty="0" err="1"/>
                        <a:t>programmes</a:t>
                      </a:r>
                      <a:r>
                        <a:rPr lang="en-US" sz="1400" dirty="0"/>
                        <a:t> with young women and men</a:t>
                      </a:r>
                      <a:endParaRPr lang="en-US" sz="1200" dirty="0"/>
                    </a:p>
                  </a:txBody>
                  <a:tcPr marL="68580" marR="68580" marT="34290" marB="34290"/>
                </a:tc>
                <a:tc hMerge="1">
                  <a:txBody>
                    <a:bodyPr/>
                    <a:lstStyle/>
                    <a:p>
                      <a:r>
                        <a:rPr lang="en-US" sz="1400"/>
                        <a:t>RCT of group reflection and community</a:t>
                      </a:r>
                      <a:r>
                        <a:rPr lang="en-US" sz="1400" baseline="0"/>
                        <a:t> activism</a:t>
                      </a:r>
                      <a:endParaRPr lang="en-US" sz="1400" dirty="0"/>
                    </a:p>
                  </a:txBody>
                  <a:tcPr marL="68580" marR="68580" marT="34290" marB="34290"/>
                </a:tc>
                <a:tc>
                  <a:txBody>
                    <a:bodyPr/>
                    <a:lstStyle/>
                    <a:p>
                      <a:r>
                        <a:rPr lang="en-US" sz="1400" dirty="0"/>
                        <a:t>Physical or sexual violence perpetration </a:t>
                      </a:r>
                    </a:p>
                  </a:txBody>
                  <a:tcPr marL="68580" marR="68580" marT="34290" marB="34290"/>
                </a:tc>
                <a:tc>
                  <a:txBody>
                    <a:bodyPr/>
                    <a:lstStyle/>
                    <a:p>
                      <a:r>
                        <a:rPr lang="en-US" sz="1400" dirty="0"/>
                        <a:t>27%</a:t>
                      </a:r>
                      <a:r>
                        <a:rPr lang="en-US" sz="1400" baseline="0" dirty="0"/>
                        <a:t> reduction in 12 month perpetration of sexual and/ or physical violence by men</a:t>
                      </a:r>
                      <a:endParaRPr lang="en-US" sz="1400" dirty="0"/>
                    </a:p>
                  </a:txBody>
                  <a:tcPr marL="68580" marR="68580" marT="34290" marB="34290"/>
                </a:tc>
                <a:extLst>
                  <a:ext uri="{0D108BD9-81ED-4DB2-BD59-A6C34878D82A}">
                    <a16:rowId xmlns:a16="http://schemas.microsoft.com/office/drawing/2014/main" val="10005"/>
                  </a:ext>
                </a:extLst>
              </a:tr>
              <a:tr h="292855">
                <a:tc gridSpan="3">
                  <a:txBody>
                    <a:bodyPr/>
                    <a:lstStyle/>
                    <a:p>
                      <a:r>
                        <a:rPr lang="en-US" sz="1200" dirty="0"/>
                        <a:t>ECONOMIC EMPOWERMENT</a:t>
                      </a:r>
                    </a:p>
                  </a:txBody>
                  <a:tcPr marL="68580" marR="68580" marT="34290" marB="34290">
                    <a:solidFill>
                      <a:schemeClr val="accent6"/>
                    </a:solidFill>
                  </a:tcPr>
                </a:tc>
                <a:tc hMerge="1">
                  <a:txBody>
                    <a:bodyPr/>
                    <a:lstStyle/>
                    <a:p>
                      <a:endParaRPr lang="en-US"/>
                    </a:p>
                  </a:txBody>
                  <a:tcPr/>
                </a:tc>
                <a:tc hMerge="1">
                  <a:txBody>
                    <a:bodyPr/>
                    <a:lstStyle/>
                    <a:p>
                      <a:endParaRPr lang="en-US" dirty="0"/>
                    </a:p>
                  </a:txBody>
                  <a:tcPr>
                    <a:solidFill>
                      <a:schemeClr val="accent6"/>
                    </a:solidFill>
                  </a:tcPr>
                </a:tc>
                <a:tc>
                  <a:txBody>
                    <a:bodyPr/>
                    <a:lstStyle/>
                    <a:p>
                      <a:endParaRPr lang="en-US" sz="1400" dirty="0"/>
                    </a:p>
                  </a:txBody>
                  <a:tcPr marL="68580" marR="68580" marT="34290" marB="34290">
                    <a:solidFill>
                      <a:schemeClr val="accent6"/>
                    </a:solidFill>
                  </a:tcPr>
                </a:tc>
                <a:tc>
                  <a:txBody>
                    <a:bodyPr/>
                    <a:lstStyle/>
                    <a:p>
                      <a:endParaRPr lang="en-US" sz="1400" dirty="0"/>
                    </a:p>
                  </a:txBody>
                  <a:tcPr marL="68580" marR="68580" marT="34290" marB="34290">
                    <a:solidFill>
                      <a:schemeClr val="accent6"/>
                    </a:solidFill>
                  </a:tcPr>
                </a:tc>
                <a:extLst>
                  <a:ext uri="{0D108BD9-81ED-4DB2-BD59-A6C34878D82A}">
                    <a16:rowId xmlns:a16="http://schemas.microsoft.com/office/drawing/2014/main" val="10006"/>
                  </a:ext>
                </a:extLst>
              </a:tr>
              <a:tr h="521478">
                <a:tc gridSpan="2">
                  <a:txBody>
                    <a:bodyPr/>
                    <a:lstStyle/>
                    <a:p>
                      <a:r>
                        <a:rPr lang="en-US" sz="1400" dirty="0">
                          <a:solidFill>
                            <a:srgbClr val="FF0000"/>
                          </a:solidFill>
                        </a:rPr>
                        <a:t>WINGS</a:t>
                      </a:r>
                    </a:p>
                    <a:p>
                      <a:r>
                        <a:rPr lang="en-US" sz="1200" dirty="0">
                          <a:solidFill>
                            <a:schemeClr val="tx1"/>
                          </a:solidFill>
                        </a:rPr>
                        <a:t>Uganda</a:t>
                      </a:r>
                    </a:p>
                  </a:txBody>
                  <a:tcPr marL="68580" marR="68580" marT="34290" marB="34290"/>
                </a:tc>
                <a:tc hMerge="1">
                  <a:txBody>
                    <a:bodyPr/>
                    <a:lstStyle/>
                    <a:p>
                      <a:endParaRPr lang="en-US" sz="1200" dirty="0">
                        <a:solidFill>
                          <a:schemeClr val="tx1"/>
                        </a:solidFill>
                      </a:endParaRPr>
                    </a:p>
                  </a:txBody>
                  <a:tcPr marL="68580" marR="68580" marT="34290" marB="34290"/>
                </a:tc>
                <a:tc>
                  <a:txBody>
                    <a:bodyPr/>
                    <a:lstStyle/>
                    <a:p>
                      <a:r>
                        <a:rPr lang="en-US" sz="1400" dirty="0"/>
                        <a:t>BRAC – cash</a:t>
                      </a:r>
                      <a:r>
                        <a:rPr lang="en-US" sz="1400" baseline="0" dirty="0"/>
                        <a:t> transfers and microfinance training</a:t>
                      </a:r>
                      <a:endParaRPr lang="en-US" sz="1400" dirty="0"/>
                    </a:p>
                  </a:txBody>
                  <a:tcPr marL="68580" marR="68580" marT="34290" marB="34290"/>
                </a:tc>
                <a:tc>
                  <a:txBody>
                    <a:bodyPr/>
                    <a:lstStyle/>
                    <a:p>
                      <a:r>
                        <a:rPr lang="en-US" sz="1400" dirty="0"/>
                        <a:t>IPV</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7"/>
                  </a:ext>
                </a:extLst>
              </a:tr>
            </a:tbl>
          </a:graphicData>
        </a:graphic>
      </p:graphicFrame>
      <p:pic>
        <p:nvPicPr>
          <p:cNvPr id="4" name="Picture 3">
            <a:extLst>
              <a:ext uri="{FF2B5EF4-FFF2-40B4-BE49-F238E27FC236}">
                <a16:creationId xmlns:a16="http://schemas.microsoft.com/office/drawing/2014/main" id="{54AF0F44-DBD3-4CFE-B27A-A9A5B1DD9045}"/>
              </a:ext>
            </a:extLst>
          </p:cNvPr>
          <p:cNvPicPr>
            <a:picLocks noChangeAspect="1"/>
          </p:cNvPicPr>
          <p:nvPr/>
        </p:nvPicPr>
        <p:blipFill>
          <a:blip r:embed="rId3"/>
          <a:stretch>
            <a:fillRect/>
          </a:stretch>
        </p:blipFill>
        <p:spPr>
          <a:xfrm>
            <a:off x="6282520" y="6397497"/>
            <a:ext cx="1373116" cy="343694"/>
          </a:xfrm>
          <a:prstGeom prst="rect">
            <a:avLst/>
          </a:prstGeom>
        </p:spPr>
      </p:pic>
      <p:sp>
        <p:nvSpPr>
          <p:cNvPr id="2" name="Rectangle 1"/>
          <p:cNvSpPr/>
          <p:nvPr/>
        </p:nvSpPr>
        <p:spPr>
          <a:xfrm>
            <a:off x="6055743" y="948326"/>
            <a:ext cx="2754702" cy="4445479"/>
          </a:xfrm>
          <a:prstGeom prst="rect">
            <a:avLst/>
          </a:prstGeom>
          <a:noFill/>
          <a:ln w="57150">
            <a:solidFill>
              <a:srgbClr val="ED1C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0791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14CC8A-EBA1-A546-8E11-8ED2D3CA63DC}"/>
              </a:ext>
            </a:extLst>
          </p:cNvPr>
          <p:cNvPicPr>
            <a:picLocks noGrp="1" noChangeAspect="1"/>
          </p:cNvPicPr>
          <p:nvPr>
            <p:ph idx="4294967295"/>
          </p:nvPr>
        </p:nvPicPr>
        <p:blipFill>
          <a:blip r:embed="rId3"/>
          <a:stretch>
            <a:fillRect/>
          </a:stretch>
        </p:blipFill>
        <p:spPr>
          <a:xfrm>
            <a:off x="-68154" y="-7013"/>
            <a:ext cx="9212154" cy="5243220"/>
          </a:xfrm>
        </p:spPr>
      </p:pic>
      <p:sp>
        <p:nvSpPr>
          <p:cNvPr id="6" name="Rectangle 5">
            <a:extLst>
              <a:ext uri="{FF2B5EF4-FFF2-40B4-BE49-F238E27FC236}">
                <a16:creationId xmlns:a16="http://schemas.microsoft.com/office/drawing/2014/main" id="{EE9DDDF3-8F72-4548-962A-6D37CA2009FC}"/>
              </a:ext>
            </a:extLst>
          </p:cNvPr>
          <p:cNvSpPr/>
          <p:nvPr/>
        </p:nvSpPr>
        <p:spPr>
          <a:xfrm>
            <a:off x="59635" y="5098420"/>
            <a:ext cx="2845060" cy="461665"/>
          </a:xfrm>
          <a:prstGeom prst="rect">
            <a:avLst/>
          </a:prstGeom>
        </p:spPr>
        <p:txBody>
          <a:bodyPr wrap="square">
            <a:spAutoFit/>
          </a:bodyPr>
          <a:lstStyle/>
          <a:p>
            <a:r>
              <a:rPr lang="en-US" sz="1200" dirty="0" smtClean="0"/>
              <a:t>Source: STOPAIDS </a:t>
            </a:r>
            <a:r>
              <a:rPr lang="en-GB" sz="1200" dirty="0"/>
              <a:t>Sexual orientation, gender identity and </a:t>
            </a:r>
            <a:r>
              <a:rPr lang="en-GB" sz="1200" dirty="0" smtClean="0"/>
              <a:t>HIV Fact Sheet</a:t>
            </a:r>
            <a:endParaRPr lang="en-US" sz="1200" dirty="0"/>
          </a:p>
        </p:txBody>
      </p:sp>
      <p:pic>
        <p:nvPicPr>
          <p:cNvPr id="7" name="Picture 6">
            <a:extLst>
              <a:ext uri="{FF2B5EF4-FFF2-40B4-BE49-F238E27FC236}">
                <a16:creationId xmlns:a16="http://schemas.microsoft.com/office/drawing/2014/main" id="{5A65F830-3F6C-034A-BF36-3F358FC3DF6D}"/>
              </a:ext>
            </a:extLst>
          </p:cNvPr>
          <p:cNvPicPr>
            <a:picLocks noChangeAspect="1" noChangeArrowheads="1"/>
          </p:cNvPicPr>
          <p:nvPr/>
        </p:nvPicPr>
        <p:blipFill>
          <a:blip r:embed="rId4" cstate="print"/>
          <a:srcRect/>
          <a:stretch>
            <a:fillRect/>
          </a:stretch>
        </p:blipFill>
        <p:spPr>
          <a:xfrm>
            <a:off x="3032484" y="3554907"/>
            <a:ext cx="6111516" cy="3303093"/>
          </a:xfrm>
          <a:prstGeom prst="rect">
            <a:avLst/>
          </a:prstGeom>
          <a:ln>
            <a:solidFill>
              <a:schemeClr val="tx1"/>
            </a:solidFill>
          </a:ln>
        </p:spPr>
      </p:pic>
    </p:spTree>
    <p:extLst>
      <p:ext uri="{BB962C8B-B14F-4D97-AF65-F5344CB8AC3E}">
        <p14:creationId xmlns:p14="http://schemas.microsoft.com/office/powerpoint/2010/main" val="2637945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128" y="-115261"/>
            <a:ext cx="10421405" cy="1507286"/>
          </a:xfrm>
        </p:spPr>
        <p:txBody>
          <a:bodyPr>
            <a:normAutofit/>
          </a:bodyPr>
          <a:lstStyle/>
          <a:p>
            <a:r>
              <a:rPr lang="en-GB" sz="3600" dirty="0" smtClean="0"/>
              <a:t>IAS/Lancet’s Future Agenda</a:t>
            </a:r>
            <a:br>
              <a:rPr lang="en-GB" sz="3600" dirty="0" smtClean="0"/>
            </a:br>
            <a:endParaRPr lang="en-GB" sz="3600" dirty="0"/>
          </a:p>
        </p:txBody>
      </p:sp>
      <p:sp>
        <p:nvSpPr>
          <p:cNvPr id="3" name="Content Placeholder 2"/>
          <p:cNvSpPr>
            <a:spLocks noGrp="1"/>
          </p:cNvSpPr>
          <p:nvPr>
            <p:ph idx="1"/>
          </p:nvPr>
        </p:nvSpPr>
        <p:spPr>
          <a:xfrm>
            <a:off x="127747" y="578225"/>
            <a:ext cx="8926800" cy="6016390"/>
          </a:xfrm>
        </p:spPr>
        <p:txBody>
          <a:bodyPr>
            <a:noAutofit/>
          </a:bodyPr>
          <a:lstStyle/>
          <a:p>
            <a:pPr marL="514350" indent="-514350" algn="just">
              <a:buFont typeface="+mj-lt"/>
              <a:buAutoNum type="arabicPeriod"/>
            </a:pPr>
            <a:r>
              <a:rPr lang="en-GB" sz="2600" dirty="0" smtClean="0"/>
              <a:t>Immediately </a:t>
            </a:r>
            <a:r>
              <a:rPr lang="en-GB" sz="2600" b="1" dirty="0" smtClean="0">
                <a:solidFill>
                  <a:srgbClr val="FF0000"/>
                </a:solidFill>
              </a:rPr>
              <a:t>rejuvenate HIV response</a:t>
            </a:r>
            <a:r>
              <a:rPr lang="en-GB" sz="2600" dirty="0" smtClean="0"/>
              <a:t>: ensure 90-90-90 (10-10-10), primary prevention, vaccine R&amp;D </a:t>
            </a:r>
          </a:p>
          <a:p>
            <a:pPr marL="514350" indent="-514350" algn="just">
              <a:buFont typeface="+mj-lt"/>
              <a:buAutoNum type="arabicPeriod"/>
            </a:pPr>
            <a:r>
              <a:rPr lang="en-GB" sz="2600" dirty="0" smtClean="0"/>
              <a:t>Deliver on HIV </a:t>
            </a:r>
            <a:r>
              <a:rPr lang="en-GB" sz="2600" b="1" dirty="0" smtClean="0">
                <a:solidFill>
                  <a:srgbClr val="FF0000"/>
                </a:solidFill>
              </a:rPr>
              <a:t>funding commitments</a:t>
            </a:r>
            <a:r>
              <a:rPr lang="en-GB" sz="2600" dirty="0" smtClean="0"/>
              <a:t>: Global Fund and PEPFAR, domestic </a:t>
            </a:r>
            <a:r>
              <a:rPr lang="en-GB" sz="2600" dirty="0" smtClean="0"/>
              <a:t>funding. </a:t>
            </a:r>
          </a:p>
          <a:p>
            <a:pPr marL="514350" indent="-514350" algn="just">
              <a:buFont typeface="+mj-lt"/>
              <a:buAutoNum type="arabicPeriod"/>
            </a:pPr>
            <a:r>
              <a:rPr lang="en-GB" sz="2600" dirty="0" smtClean="0"/>
              <a:t>Carefully </a:t>
            </a:r>
            <a:r>
              <a:rPr lang="en-GB" sz="2600" dirty="0" smtClean="0"/>
              <a:t>and strategically </a:t>
            </a:r>
            <a:r>
              <a:rPr lang="en-GB" sz="2600" b="1" dirty="0" smtClean="0">
                <a:solidFill>
                  <a:srgbClr val="FF0000"/>
                </a:solidFill>
              </a:rPr>
              <a:t>integrate</a:t>
            </a:r>
            <a:r>
              <a:rPr lang="en-GB" sz="2600" dirty="0" smtClean="0"/>
              <a:t> HIV within primary care and global health, with scale and pace geared to context and </a:t>
            </a:r>
            <a:r>
              <a:rPr lang="en-GB" sz="2600" b="1" dirty="0" smtClean="0">
                <a:solidFill>
                  <a:srgbClr val="FF0000"/>
                </a:solidFill>
              </a:rPr>
              <a:t>needs of people </a:t>
            </a:r>
            <a:r>
              <a:rPr lang="en-GB" sz="2600" dirty="0" smtClean="0"/>
              <a:t>most in need of HIV services</a:t>
            </a:r>
          </a:p>
          <a:p>
            <a:pPr marL="514350" indent="-514350" algn="just">
              <a:buFont typeface="+mj-lt"/>
              <a:buAutoNum type="arabicPeriod"/>
            </a:pPr>
            <a:r>
              <a:rPr lang="en-GB" sz="2600" dirty="0" smtClean="0"/>
              <a:t>Make </a:t>
            </a:r>
            <a:r>
              <a:rPr lang="en-GB" sz="2600" b="1" dirty="0" smtClean="0">
                <a:solidFill>
                  <a:srgbClr val="FF0000"/>
                </a:solidFill>
              </a:rPr>
              <a:t>common cause </a:t>
            </a:r>
            <a:r>
              <a:rPr lang="en-GB" sz="2600" dirty="0" smtClean="0"/>
              <a:t>with global health  to achieve sustainable health for all</a:t>
            </a:r>
          </a:p>
          <a:p>
            <a:pPr marL="514350" indent="-514350" algn="just">
              <a:buFont typeface="+mj-lt"/>
              <a:buAutoNum type="arabicPeriod"/>
            </a:pPr>
            <a:r>
              <a:rPr lang="en-GB" sz="2600" b="1" dirty="0" smtClean="0">
                <a:solidFill>
                  <a:srgbClr val="FF0000"/>
                </a:solidFill>
              </a:rPr>
              <a:t>Commission action plan: comments welcome!  </a:t>
            </a:r>
            <a:endParaRPr lang="en-GB" sz="2600" b="1" dirty="0">
              <a:solidFill>
                <a:srgbClr val="FF0000"/>
              </a:solidFill>
            </a:endParaRPr>
          </a:p>
        </p:txBody>
      </p:sp>
      <p:pic>
        <p:nvPicPr>
          <p:cNvPr id="4098" name="90DCDCD2-0736-4C7A-A3F8-71D46BFF1FD8" descr="AAB1F1F2-9DB5-42EC-A084-C611676EDF6D@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265" y="4986337"/>
            <a:ext cx="554691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5941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4847"/>
            <a:ext cx="9200795" cy="1533466"/>
          </a:xfrm>
        </p:spPr>
        <p:txBody>
          <a:bodyPr>
            <a:noAutofit/>
          </a:bodyPr>
          <a:lstStyle/>
          <a:p>
            <a:r>
              <a:rPr lang="en-GB" sz="3200" dirty="0" smtClean="0">
                <a:solidFill>
                  <a:srgbClr val="FF0000"/>
                </a:solidFill>
              </a:rPr>
              <a:t>WHAT WE CAN’T LOSE</a:t>
            </a:r>
            <a:endParaRPr lang="en-GB" sz="3200" dirty="0">
              <a:solidFill>
                <a:srgbClr val="FF0000"/>
              </a:solidFill>
            </a:endParaRPr>
          </a:p>
        </p:txBody>
      </p:sp>
      <p:sp>
        <p:nvSpPr>
          <p:cNvPr id="3" name="Content Placeholder 2"/>
          <p:cNvSpPr>
            <a:spLocks noGrp="1"/>
          </p:cNvSpPr>
          <p:nvPr>
            <p:ph idx="1"/>
          </p:nvPr>
        </p:nvSpPr>
        <p:spPr>
          <a:xfrm>
            <a:off x="154057" y="754665"/>
            <a:ext cx="9081525" cy="5968864"/>
          </a:xfrm>
        </p:spPr>
        <p:txBody>
          <a:bodyPr>
            <a:normAutofit lnSpcReduction="10000"/>
          </a:bodyPr>
          <a:lstStyle/>
          <a:p>
            <a:r>
              <a:rPr lang="en-GB" sz="3600" b="1" dirty="0" smtClean="0">
                <a:solidFill>
                  <a:srgbClr val="0070C0"/>
                </a:solidFill>
              </a:rPr>
              <a:t>Human rights </a:t>
            </a:r>
            <a:r>
              <a:rPr lang="en-GB" sz="3600" b="1" dirty="0" smtClean="0"/>
              <a:t>&amp; commitment to social justice</a:t>
            </a:r>
          </a:p>
          <a:p>
            <a:r>
              <a:rPr lang="en-GB" sz="3600" b="1" dirty="0" smtClean="0">
                <a:solidFill>
                  <a:srgbClr val="0070C0"/>
                </a:solidFill>
              </a:rPr>
              <a:t>Science </a:t>
            </a:r>
            <a:r>
              <a:rPr lang="en-GB" sz="3600" b="1" dirty="0" smtClean="0"/>
              <a:t>&amp; galvanisation of innovation </a:t>
            </a:r>
          </a:p>
          <a:p>
            <a:r>
              <a:rPr lang="en-GB" sz="3600" b="1" dirty="0" smtClean="0">
                <a:solidFill>
                  <a:srgbClr val="0070C0"/>
                </a:solidFill>
              </a:rPr>
              <a:t>People-centred </a:t>
            </a:r>
            <a:r>
              <a:rPr lang="en-GB" sz="3600" b="1" dirty="0" smtClean="0"/>
              <a:t>services &amp; programmes</a:t>
            </a:r>
          </a:p>
          <a:p>
            <a:r>
              <a:rPr lang="en-GB" sz="3600" b="1" dirty="0" smtClean="0">
                <a:solidFill>
                  <a:srgbClr val="0070C0"/>
                </a:solidFill>
              </a:rPr>
              <a:t>Activism </a:t>
            </a:r>
            <a:r>
              <a:rPr lang="en-GB" sz="3600" b="1" dirty="0" smtClean="0"/>
              <a:t>and a strong diverse </a:t>
            </a:r>
            <a:r>
              <a:rPr lang="en-GB" sz="3600" b="1" dirty="0" smtClean="0">
                <a:solidFill>
                  <a:srgbClr val="0070C0"/>
                </a:solidFill>
              </a:rPr>
              <a:t>movement</a:t>
            </a:r>
          </a:p>
          <a:p>
            <a:r>
              <a:rPr lang="en-GB" sz="3600" b="1" dirty="0" smtClean="0">
                <a:solidFill>
                  <a:srgbClr val="0070C0"/>
                </a:solidFill>
              </a:rPr>
              <a:t>Multidisciplinary &amp; multi-sectoral</a:t>
            </a:r>
            <a:r>
              <a:rPr lang="en-GB" sz="3600" b="1" dirty="0" smtClean="0"/>
              <a:t> action </a:t>
            </a:r>
          </a:p>
          <a:p>
            <a:r>
              <a:rPr lang="en-GB" sz="3600" b="1" dirty="0" smtClean="0"/>
              <a:t>Adequate </a:t>
            </a:r>
            <a:r>
              <a:rPr lang="en-GB" sz="3600" b="1" dirty="0" smtClean="0">
                <a:solidFill>
                  <a:srgbClr val="0070C0"/>
                </a:solidFill>
              </a:rPr>
              <a:t>funding</a:t>
            </a:r>
          </a:p>
          <a:p>
            <a:r>
              <a:rPr lang="en-GB" sz="3600" b="1" dirty="0" smtClean="0">
                <a:solidFill>
                  <a:srgbClr val="0070C0"/>
                </a:solidFill>
              </a:rPr>
              <a:t>Leadership </a:t>
            </a:r>
          </a:p>
          <a:p>
            <a:r>
              <a:rPr lang="en-GB" sz="5400" b="1" dirty="0" smtClean="0">
                <a:solidFill>
                  <a:srgbClr val="FF0000"/>
                </a:solidFill>
              </a:rPr>
              <a:t>Passion</a:t>
            </a:r>
            <a:r>
              <a:rPr lang="en-GB" sz="5400" b="1" dirty="0">
                <a:solidFill>
                  <a:srgbClr val="FF0000"/>
                </a:solidFill>
              </a:rPr>
              <a:t>!</a:t>
            </a:r>
          </a:p>
          <a:p>
            <a:endParaRPr lang="en-GB" b="1" dirty="0"/>
          </a:p>
        </p:txBody>
      </p:sp>
      <p:pic>
        <p:nvPicPr>
          <p:cNvPr id="6" name="Content Placeholder 4">
            <a:extLst>
              <a:ext uri="{FF2B5EF4-FFF2-40B4-BE49-F238E27FC236}">
                <a16:creationId xmlns:a16="http://schemas.microsoft.com/office/drawing/2014/main" id="{8A5FDA28-AEF3-034D-A446-37167599B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260" y="4516821"/>
            <a:ext cx="4917740" cy="2341179"/>
          </a:xfrm>
          <a:prstGeom prst="rect">
            <a:avLst/>
          </a:prstGeom>
          <a:ln>
            <a:solidFill>
              <a:schemeClr val="tx1"/>
            </a:solidFill>
          </a:ln>
        </p:spPr>
      </p:pic>
    </p:spTree>
    <p:extLst>
      <p:ext uri="{BB962C8B-B14F-4D97-AF65-F5344CB8AC3E}">
        <p14:creationId xmlns:p14="http://schemas.microsoft.com/office/powerpoint/2010/main" val="9412234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231"/>
            <a:ext cx="9256456" cy="3072611"/>
          </a:xfrm>
        </p:spPr>
        <p:txBody>
          <a:bodyPr>
            <a:noAutofit/>
          </a:bodyPr>
          <a:lstStyle/>
          <a:p>
            <a:r>
              <a:rPr lang="en-GB" sz="2800" dirty="0" smtClean="0">
                <a:solidFill>
                  <a:srgbClr val="ED1C24"/>
                </a:solidFill>
              </a:rPr>
              <a:t>Thank you </a:t>
            </a:r>
            <a:r>
              <a:rPr lang="en-GB" sz="2200" dirty="0">
                <a:solidFill>
                  <a:schemeClr val="accent2"/>
                </a:solidFill>
              </a:rPr>
              <a:t/>
            </a:r>
            <a:br>
              <a:rPr lang="en-GB" sz="2200" dirty="0">
                <a:solidFill>
                  <a:schemeClr val="accent2"/>
                </a:solidFill>
              </a:rPr>
            </a:br>
            <a:r>
              <a:rPr lang="en-GB" sz="2200" dirty="0"/>
              <a:t>Julia Spencer, Georgia Arnold, Tara Beattie, Chris Beyrer, </a:t>
            </a:r>
            <a:r>
              <a:rPr lang="en-GB" sz="2200" dirty="0" smtClean="0"/>
              <a:t>Carol Camlin, Jon Cohen, Sarah </a:t>
            </a:r>
            <a:r>
              <a:rPr lang="en-GB" sz="2200" dirty="0"/>
              <a:t>Curran, Mark </a:t>
            </a:r>
            <a:r>
              <a:rPr lang="en-GB" sz="2200" dirty="0" err="1"/>
              <a:t>Dybul</a:t>
            </a:r>
            <a:r>
              <a:rPr lang="en-GB" sz="2200" dirty="0"/>
              <a:t>, Mark Feinberg, Rashida Ferrand, Mitzy Gafos, Linda Gail-Bekker, Alison Galvani, Robin </a:t>
            </a:r>
            <a:r>
              <a:rPr lang="en-GB" sz="2200" dirty="0" err="1"/>
              <a:t>Gorna</a:t>
            </a:r>
            <a:r>
              <a:rPr lang="en-GB" sz="2200" dirty="0"/>
              <a:t>, Bar Hariely, Richard Hayes, Emily Hyle, Mike Isbell, </a:t>
            </a:r>
            <a:r>
              <a:rPr lang="en-GB" sz="2200" dirty="0" err="1"/>
              <a:t>Nduku</a:t>
            </a:r>
            <a:r>
              <a:rPr lang="en-GB" sz="2200" dirty="0"/>
              <a:t> </a:t>
            </a:r>
            <a:r>
              <a:rPr lang="en-GB" sz="2200" dirty="0" err="1"/>
              <a:t>Kilonzo</a:t>
            </a:r>
            <a:r>
              <a:rPr lang="en-GB" sz="2200" dirty="0"/>
              <a:t>, Tammy Lall, Heidi Larson, Edmond Ng, Carey Pike, Janet Seeley, Kate Thomson, </a:t>
            </a:r>
            <a:r>
              <a:rPr lang="en-GB" sz="2200" dirty="0" smtClean="0"/>
              <a:t>Sephy Valuks, Mitchell </a:t>
            </a:r>
            <a:r>
              <a:rPr lang="en-GB" sz="2200" dirty="0"/>
              <a:t>Warren, Charlotte Watts </a:t>
            </a:r>
            <a:r>
              <a:rPr lang="en-GB" sz="2200" dirty="0" smtClean="0"/>
              <a:t>&amp; Helen </a:t>
            </a:r>
            <a:r>
              <a:rPr lang="en-GB" sz="2200" dirty="0"/>
              <a:t>Weiss.</a:t>
            </a:r>
            <a:br>
              <a:rPr lang="en-GB" sz="2200" dirty="0"/>
            </a:br>
            <a:endParaRPr lang="en-GB" sz="2200" dirty="0"/>
          </a:p>
        </p:txBody>
      </p:sp>
      <p:pic>
        <p:nvPicPr>
          <p:cNvPr id="4" name="Content Placeholder 3">
            <a:extLst>
              <a:ext uri="{FF2B5EF4-FFF2-40B4-BE49-F238E27FC236}">
                <a16:creationId xmlns:a16="http://schemas.microsoft.com/office/drawing/2014/main" id="{2A51984C-D919-794E-BF88-236F45A3FEEF}"/>
              </a:ext>
            </a:extLst>
          </p:cNvPr>
          <p:cNvPicPr>
            <a:picLocks noGrp="1" noChangeAspect="1"/>
          </p:cNvPicPr>
          <p:nvPr>
            <p:ph idx="1"/>
          </p:nvPr>
        </p:nvPicPr>
        <p:blipFill>
          <a:blip r:embed="rId2"/>
          <a:stretch>
            <a:fillRect/>
          </a:stretch>
        </p:blipFill>
        <p:spPr>
          <a:xfrm>
            <a:off x="138034" y="2968171"/>
            <a:ext cx="8921788" cy="3285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5609" y="190360"/>
            <a:ext cx="1484213" cy="713100"/>
          </a:xfrm>
          <a:prstGeom prst="rect">
            <a:avLst/>
          </a:prstGeom>
        </p:spPr>
      </p:pic>
    </p:spTree>
    <p:extLst>
      <p:ext uri="{BB962C8B-B14F-4D97-AF65-F5344CB8AC3E}">
        <p14:creationId xmlns:p14="http://schemas.microsoft.com/office/powerpoint/2010/main" val="1099793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4ABB97-8099-F546-81FE-135748C02794}"/>
              </a:ext>
            </a:extLst>
          </p:cNvPr>
          <p:cNvSpPr>
            <a:spLocks noGrp="1"/>
          </p:cNvSpPr>
          <p:nvPr>
            <p:ph type="title"/>
          </p:nvPr>
        </p:nvSpPr>
        <p:spPr>
          <a:xfrm>
            <a:off x="39758" y="-51116"/>
            <a:ext cx="8812861" cy="1039349"/>
          </a:xfrm>
        </p:spPr>
        <p:txBody>
          <a:bodyPr>
            <a:normAutofit fontScale="90000"/>
          </a:bodyPr>
          <a:lstStyle/>
          <a:p>
            <a:r>
              <a:rPr lang="en-US" dirty="0" err="1" smtClean="0"/>
              <a:t>Sittin</a:t>
            </a:r>
            <a:r>
              <a:rPr lang="en-US" dirty="0" smtClean="0"/>
              <a:t>’ on the Dock of the Bay: </a:t>
            </a:r>
            <a:r>
              <a:rPr lang="en-US" dirty="0"/>
              <a:t/>
            </a:r>
            <a:br>
              <a:rPr lang="en-US" dirty="0"/>
            </a:br>
            <a:r>
              <a:rPr lang="en-US" dirty="0"/>
              <a:t>Oakland </a:t>
            </a:r>
            <a:r>
              <a:rPr lang="en-US" dirty="0" smtClean="0"/>
              <a:t>vs San Francisco </a:t>
            </a:r>
            <a:endParaRPr lang="en-US" dirty="0"/>
          </a:p>
        </p:txBody>
      </p:sp>
      <p:pic>
        <p:nvPicPr>
          <p:cNvPr id="7" name="Picture 6">
            <a:extLst>
              <a:ext uri="{FF2B5EF4-FFF2-40B4-BE49-F238E27FC236}">
                <a16:creationId xmlns:a16="http://schemas.microsoft.com/office/drawing/2014/main" id="{37D2179F-ADF2-BD47-ABAD-48FF662AEF7D}"/>
              </a:ext>
            </a:extLst>
          </p:cNvPr>
          <p:cNvPicPr>
            <a:picLocks noChangeAspect="1"/>
          </p:cNvPicPr>
          <p:nvPr/>
        </p:nvPicPr>
        <p:blipFill rotWithShape="1">
          <a:blip r:embed="rId3"/>
          <a:srcRect l="9463" r="11113"/>
          <a:stretch/>
        </p:blipFill>
        <p:spPr>
          <a:xfrm>
            <a:off x="225286" y="988234"/>
            <a:ext cx="4154557" cy="5242181"/>
          </a:xfrm>
          <a:prstGeom prst="rect">
            <a:avLst/>
          </a:prstGeom>
          <a:ln>
            <a:solidFill>
              <a:schemeClr val="tx1"/>
            </a:solidFill>
          </a:ln>
        </p:spPr>
      </p:pic>
      <p:sp>
        <p:nvSpPr>
          <p:cNvPr id="8" name="TextBox 7">
            <a:extLst>
              <a:ext uri="{FF2B5EF4-FFF2-40B4-BE49-F238E27FC236}">
                <a16:creationId xmlns:a16="http://schemas.microsoft.com/office/drawing/2014/main" id="{71EC56E3-6910-EB45-8402-3C9066BFE2EC}"/>
              </a:ext>
            </a:extLst>
          </p:cNvPr>
          <p:cNvSpPr txBox="1"/>
          <p:nvPr/>
        </p:nvSpPr>
        <p:spPr>
          <a:xfrm>
            <a:off x="225286" y="6157015"/>
            <a:ext cx="4636450" cy="276999"/>
          </a:xfrm>
          <a:prstGeom prst="rect">
            <a:avLst/>
          </a:prstGeom>
          <a:noFill/>
        </p:spPr>
        <p:txBody>
          <a:bodyPr wrap="square" rtlCol="0">
            <a:spAutoFit/>
          </a:bodyPr>
          <a:lstStyle/>
          <a:p>
            <a:r>
              <a:rPr lang="en-GB" sz="1200" dirty="0" smtClean="0"/>
              <a:t>Source: San </a:t>
            </a:r>
            <a:r>
              <a:rPr lang="en-GB" sz="1200" dirty="0"/>
              <a:t>Francisco Department of Public </a:t>
            </a:r>
            <a:r>
              <a:rPr lang="en-GB" sz="1200" dirty="0" smtClean="0"/>
              <a:t>Health</a:t>
            </a:r>
            <a:endParaRPr lang="en-US" sz="1200" dirty="0"/>
          </a:p>
        </p:txBody>
      </p:sp>
      <p:pic>
        <p:nvPicPr>
          <p:cNvPr id="10" name="Picture 9">
            <a:extLst>
              <a:ext uri="{FF2B5EF4-FFF2-40B4-BE49-F238E27FC236}">
                <a16:creationId xmlns:a16="http://schemas.microsoft.com/office/drawing/2014/main" id="{15FF9F37-4455-2548-AF4F-9FB69EDB0137}"/>
              </a:ext>
            </a:extLst>
          </p:cNvPr>
          <p:cNvPicPr>
            <a:picLocks noChangeAspect="1"/>
          </p:cNvPicPr>
          <p:nvPr/>
        </p:nvPicPr>
        <p:blipFill rotWithShape="1">
          <a:blip r:embed="rId4"/>
          <a:srcRect b="11843"/>
          <a:stretch/>
        </p:blipFill>
        <p:spPr>
          <a:xfrm>
            <a:off x="4379843" y="988235"/>
            <a:ext cx="4671342" cy="2941036"/>
          </a:xfrm>
          <a:prstGeom prst="rect">
            <a:avLst/>
          </a:prstGeom>
          <a:ln>
            <a:solidFill>
              <a:schemeClr val="tx1"/>
            </a:solidFill>
          </a:ln>
        </p:spPr>
      </p:pic>
      <p:pic>
        <p:nvPicPr>
          <p:cNvPr id="11" name="Picture 10">
            <a:extLst>
              <a:ext uri="{FF2B5EF4-FFF2-40B4-BE49-F238E27FC236}">
                <a16:creationId xmlns:a16="http://schemas.microsoft.com/office/drawing/2014/main" id="{D72B917C-0ABC-244E-83A6-3A94EAF2AFBD}"/>
              </a:ext>
            </a:extLst>
          </p:cNvPr>
          <p:cNvPicPr>
            <a:picLocks noChangeAspect="1"/>
          </p:cNvPicPr>
          <p:nvPr/>
        </p:nvPicPr>
        <p:blipFill>
          <a:blip r:embed="rId5"/>
          <a:stretch>
            <a:fillRect/>
          </a:stretch>
        </p:blipFill>
        <p:spPr>
          <a:xfrm>
            <a:off x="4379843" y="3862428"/>
            <a:ext cx="4671342" cy="2367987"/>
          </a:xfrm>
          <a:prstGeom prst="rect">
            <a:avLst/>
          </a:prstGeom>
          <a:ln>
            <a:solidFill>
              <a:schemeClr val="tx1"/>
            </a:solidFill>
          </a:ln>
        </p:spPr>
      </p:pic>
      <p:sp>
        <p:nvSpPr>
          <p:cNvPr id="9" name="TextBox 8">
            <a:extLst>
              <a:ext uri="{FF2B5EF4-FFF2-40B4-BE49-F238E27FC236}">
                <a16:creationId xmlns:a16="http://schemas.microsoft.com/office/drawing/2014/main" id="{71EC56E3-6910-EB45-8402-3C9066BFE2EC}"/>
              </a:ext>
            </a:extLst>
          </p:cNvPr>
          <p:cNvSpPr txBox="1"/>
          <p:nvPr/>
        </p:nvSpPr>
        <p:spPr>
          <a:xfrm>
            <a:off x="4285186" y="6157015"/>
            <a:ext cx="5199664" cy="276999"/>
          </a:xfrm>
          <a:prstGeom prst="rect">
            <a:avLst/>
          </a:prstGeom>
          <a:noFill/>
        </p:spPr>
        <p:txBody>
          <a:bodyPr wrap="square" rtlCol="0">
            <a:spAutoFit/>
          </a:bodyPr>
          <a:lstStyle/>
          <a:p>
            <a:r>
              <a:rPr lang="en-GB" sz="1200" dirty="0" smtClean="0"/>
              <a:t>Source: Fast Track Cities and Alameda County Public Health Department</a:t>
            </a:r>
            <a:endParaRPr lang="en-US" sz="1200" dirty="0"/>
          </a:p>
        </p:txBody>
      </p:sp>
    </p:spTree>
    <p:extLst>
      <p:ext uri="{BB962C8B-B14F-4D97-AF65-F5344CB8AC3E}">
        <p14:creationId xmlns:p14="http://schemas.microsoft.com/office/powerpoint/2010/main" val="41924164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55E06D-1799-0E4D-B0B2-EA093B904BCD}"/>
              </a:ext>
            </a:extLst>
          </p:cNvPr>
          <p:cNvPicPr>
            <a:picLocks noChangeAspect="1"/>
          </p:cNvPicPr>
          <p:nvPr/>
        </p:nvPicPr>
        <p:blipFill>
          <a:blip r:embed="rId2"/>
          <a:stretch>
            <a:fillRect/>
          </a:stretch>
        </p:blipFill>
        <p:spPr>
          <a:xfrm>
            <a:off x="107911" y="232860"/>
            <a:ext cx="5618040" cy="2780859"/>
          </a:xfrm>
          <a:prstGeom prst="rect">
            <a:avLst/>
          </a:prstGeom>
          <a:ln>
            <a:solidFill>
              <a:schemeClr val="tx1"/>
            </a:solidFill>
          </a:ln>
        </p:spPr>
      </p:pic>
      <p:pic>
        <p:nvPicPr>
          <p:cNvPr id="5" name="Picture 4">
            <a:extLst>
              <a:ext uri="{FF2B5EF4-FFF2-40B4-BE49-F238E27FC236}">
                <a16:creationId xmlns:a16="http://schemas.microsoft.com/office/drawing/2014/main" id="{CF882FE9-4E52-E24A-B319-CBC751F088E4}"/>
              </a:ext>
            </a:extLst>
          </p:cNvPr>
          <p:cNvPicPr>
            <a:picLocks noChangeAspect="1"/>
          </p:cNvPicPr>
          <p:nvPr/>
        </p:nvPicPr>
        <p:blipFill>
          <a:blip r:embed="rId3"/>
          <a:stretch>
            <a:fillRect/>
          </a:stretch>
        </p:blipFill>
        <p:spPr>
          <a:xfrm>
            <a:off x="3975652" y="3098911"/>
            <a:ext cx="4709108" cy="3301889"/>
          </a:xfrm>
          <a:prstGeom prst="rect">
            <a:avLst/>
          </a:prstGeom>
          <a:ln>
            <a:solidFill>
              <a:schemeClr val="tx1"/>
            </a:solidFill>
          </a:ln>
        </p:spPr>
      </p:pic>
      <p:sp>
        <p:nvSpPr>
          <p:cNvPr id="3" name="TextBox 2"/>
          <p:cNvSpPr txBox="1"/>
          <p:nvPr/>
        </p:nvSpPr>
        <p:spPr>
          <a:xfrm>
            <a:off x="5856368" y="620959"/>
            <a:ext cx="2907905" cy="1938992"/>
          </a:xfrm>
          <a:prstGeom prst="rect">
            <a:avLst/>
          </a:prstGeom>
          <a:solidFill>
            <a:schemeClr val="accent5">
              <a:lumMod val="20000"/>
              <a:lumOff val="80000"/>
            </a:schemeClr>
          </a:solidFill>
          <a:ln>
            <a:solidFill>
              <a:srgbClr val="0099D2"/>
            </a:solidFill>
          </a:ln>
        </p:spPr>
        <p:txBody>
          <a:bodyPr wrap="square" rtlCol="0">
            <a:spAutoFit/>
          </a:bodyPr>
          <a:lstStyle/>
          <a:p>
            <a:pPr algn="ctr"/>
            <a:r>
              <a:rPr lang="en-GB" sz="2400" dirty="0" smtClean="0"/>
              <a:t>Out of control in eastern Europe and central Asia, </a:t>
            </a:r>
            <a:r>
              <a:rPr lang="en-GB" sz="2400" b="1" dirty="0" smtClean="0">
                <a:solidFill>
                  <a:srgbClr val="FF0000"/>
                </a:solidFill>
              </a:rPr>
              <a:t>new infections up by 29% (2010-2017)</a:t>
            </a:r>
            <a:endParaRPr lang="en-GB" sz="2400" b="1" dirty="0">
              <a:solidFill>
                <a:srgbClr val="FF0000"/>
              </a:solidFill>
            </a:endParaRPr>
          </a:p>
        </p:txBody>
      </p:sp>
      <p:sp>
        <p:nvSpPr>
          <p:cNvPr id="8" name="TextBox 7"/>
          <p:cNvSpPr txBox="1"/>
          <p:nvPr/>
        </p:nvSpPr>
        <p:spPr>
          <a:xfrm>
            <a:off x="212034" y="3518452"/>
            <a:ext cx="3584713" cy="1938992"/>
          </a:xfrm>
          <a:prstGeom prst="rect">
            <a:avLst/>
          </a:prstGeom>
          <a:solidFill>
            <a:schemeClr val="accent5">
              <a:lumMod val="20000"/>
              <a:lumOff val="80000"/>
            </a:schemeClr>
          </a:solidFill>
          <a:ln>
            <a:solidFill>
              <a:srgbClr val="0099D2"/>
            </a:solidFill>
          </a:ln>
        </p:spPr>
        <p:txBody>
          <a:bodyPr wrap="square" rtlCol="0">
            <a:spAutoFit/>
          </a:bodyPr>
          <a:lstStyle/>
          <a:p>
            <a:pPr algn="ctr"/>
            <a:r>
              <a:rPr lang="en-GB" sz="2400" dirty="0" smtClean="0"/>
              <a:t>Increases in deaths in the ART era! </a:t>
            </a:r>
            <a:r>
              <a:rPr lang="en-GB" sz="2400" b="1" dirty="0" smtClean="0">
                <a:solidFill>
                  <a:srgbClr val="FF0000"/>
                </a:solidFill>
              </a:rPr>
              <a:t>Aids-related deaths up by 11% (2000-2017) </a:t>
            </a:r>
            <a:r>
              <a:rPr lang="en-GB" sz="2400" dirty="0" smtClean="0"/>
              <a:t>in Middle East and North Africa.</a:t>
            </a:r>
            <a:endParaRPr lang="en-GB" sz="2400" b="1" dirty="0">
              <a:solidFill>
                <a:srgbClr val="FF0000"/>
              </a:solidFill>
            </a:endParaRPr>
          </a:p>
        </p:txBody>
      </p:sp>
      <p:sp>
        <p:nvSpPr>
          <p:cNvPr id="2" name="TextBox 1"/>
          <p:cNvSpPr txBox="1"/>
          <p:nvPr/>
        </p:nvSpPr>
        <p:spPr>
          <a:xfrm>
            <a:off x="107910" y="5962177"/>
            <a:ext cx="3973759" cy="338554"/>
          </a:xfrm>
          <a:prstGeom prst="rect">
            <a:avLst/>
          </a:prstGeom>
          <a:noFill/>
        </p:spPr>
        <p:txBody>
          <a:bodyPr wrap="square" rtlCol="0">
            <a:spAutoFit/>
          </a:bodyPr>
          <a:lstStyle/>
          <a:p>
            <a:r>
              <a:rPr lang="en-GB" sz="1600" dirty="0" smtClean="0"/>
              <a:t>Source: UNAIDS 2018- ‘Miles to Go’</a:t>
            </a:r>
            <a:endParaRPr lang="en-GB" sz="1600" dirty="0"/>
          </a:p>
        </p:txBody>
      </p:sp>
    </p:spTree>
    <p:extLst>
      <p:ext uri="{BB962C8B-B14F-4D97-AF65-F5344CB8AC3E}">
        <p14:creationId xmlns:p14="http://schemas.microsoft.com/office/powerpoint/2010/main" val="1750840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16" y="-920329"/>
            <a:ext cx="9195116" cy="4389670"/>
          </a:xfrm>
        </p:spPr>
        <p:txBody>
          <a:bodyPr>
            <a:normAutofit/>
          </a:bodyPr>
          <a:lstStyle/>
          <a:p>
            <a:r>
              <a:rPr lang="en-GB" sz="4800" dirty="0" smtClean="0"/>
              <a:t>2. Existing HIV </a:t>
            </a:r>
            <a:r>
              <a:rPr lang="en-GB" sz="4800" dirty="0" smtClean="0">
                <a:solidFill>
                  <a:srgbClr val="FF0000"/>
                </a:solidFill>
              </a:rPr>
              <a:t>tools and strategies are insufficient </a:t>
            </a:r>
            <a:endParaRPr lang="en-GB" sz="4800" dirty="0">
              <a:solidFill>
                <a:srgbClr val="FF0000"/>
              </a:solidFill>
            </a:endParaRPr>
          </a:p>
        </p:txBody>
      </p:sp>
      <p:pic>
        <p:nvPicPr>
          <p:cNvPr id="5" name="Picture 4"/>
          <p:cNvPicPr>
            <a:picLocks noChangeAspect="1"/>
          </p:cNvPicPr>
          <p:nvPr/>
        </p:nvPicPr>
        <p:blipFill>
          <a:blip r:embed="rId3"/>
          <a:stretch>
            <a:fillRect/>
          </a:stretch>
        </p:blipFill>
        <p:spPr>
          <a:xfrm>
            <a:off x="94881" y="2702860"/>
            <a:ext cx="5893863" cy="3585532"/>
          </a:xfrm>
          <a:prstGeom prst="rect">
            <a:avLst/>
          </a:prstGeom>
          <a:ln>
            <a:solidFill>
              <a:schemeClr val="tx1"/>
            </a:solidFill>
          </a:ln>
        </p:spPr>
      </p:pic>
      <p:pic>
        <p:nvPicPr>
          <p:cNvPr id="4" name="Content Placeholder 7" descr="bullet.jpg"/>
          <p:cNvPicPr>
            <a:picLocks noChangeAspect="1"/>
          </p:cNvPicPr>
          <p:nvPr/>
        </p:nvPicPr>
        <p:blipFill>
          <a:blip r:embed="rId4" cstate="print"/>
          <a:stretch>
            <a:fillRect/>
          </a:stretch>
        </p:blipFill>
        <p:spPr>
          <a:xfrm rot="7699547">
            <a:off x="6329853" y="2492675"/>
            <a:ext cx="1433542" cy="1563771"/>
          </a:xfrm>
          <a:prstGeom prst="rect">
            <a:avLst/>
          </a:prstGeom>
        </p:spPr>
      </p:pic>
      <p:pic>
        <p:nvPicPr>
          <p:cNvPr id="6" name="Picture 2"/>
          <p:cNvPicPr>
            <a:picLocks noChangeAspect="1" noChangeArrowheads="1"/>
          </p:cNvPicPr>
          <p:nvPr/>
        </p:nvPicPr>
        <p:blipFill>
          <a:blip r:embed="rId5" cstate="print"/>
          <a:srcRect/>
          <a:stretch>
            <a:fillRect/>
          </a:stretch>
        </p:blipFill>
        <p:spPr bwMode="auto">
          <a:xfrm>
            <a:off x="5143500" y="3872753"/>
            <a:ext cx="4161950" cy="2891117"/>
          </a:xfrm>
          <a:prstGeom prst="rect">
            <a:avLst/>
          </a:prstGeom>
          <a:noFill/>
          <a:ln w="9525">
            <a:noFill/>
            <a:miter lim="800000"/>
            <a:headEnd/>
            <a:tailEnd/>
          </a:ln>
          <a:effectLst/>
        </p:spPr>
      </p:pic>
    </p:spTree>
    <p:extLst>
      <p:ext uri="{BB962C8B-B14F-4D97-AF65-F5344CB8AC3E}">
        <p14:creationId xmlns:p14="http://schemas.microsoft.com/office/powerpoint/2010/main" val="459090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B85E7-137B-C248-B488-FAFB1E363507}"/>
              </a:ext>
            </a:extLst>
          </p:cNvPr>
          <p:cNvSpPr>
            <a:spLocks noGrp="1"/>
          </p:cNvSpPr>
          <p:nvPr>
            <p:ph type="title"/>
          </p:nvPr>
        </p:nvSpPr>
        <p:spPr>
          <a:xfrm>
            <a:off x="562844" y="152375"/>
            <a:ext cx="8018313" cy="1143000"/>
          </a:xfrm>
        </p:spPr>
        <p:txBody>
          <a:bodyPr>
            <a:normAutofit/>
          </a:bodyPr>
          <a:lstStyle/>
          <a:p>
            <a:r>
              <a:rPr lang="en-GB" sz="5400" dirty="0" smtClean="0">
                <a:solidFill>
                  <a:srgbClr val="FF0000"/>
                </a:solidFill>
              </a:rPr>
              <a:t>90-90-90 </a:t>
            </a:r>
            <a:r>
              <a:rPr lang="en-GB" dirty="0" smtClean="0">
                <a:solidFill>
                  <a:srgbClr val="FF0000"/>
                </a:solidFill>
              </a:rPr>
              <a:t>(90-81-73)</a:t>
            </a:r>
            <a:endParaRPr lang="en-US" dirty="0">
              <a:solidFill>
                <a:srgbClr val="FF0000"/>
              </a:solidFill>
            </a:endParaRPr>
          </a:p>
        </p:txBody>
      </p:sp>
      <p:pic>
        <p:nvPicPr>
          <p:cNvPr id="3" name="Picture 2"/>
          <p:cNvPicPr>
            <a:picLocks noChangeAspect="1"/>
          </p:cNvPicPr>
          <p:nvPr/>
        </p:nvPicPr>
        <p:blipFill>
          <a:blip r:embed="rId3"/>
          <a:stretch>
            <a:fillRect/>
          </a:stretch>
        </p:blipFill>
        <p:spPr>
          <a:xfrm>
            <a:off x="348467" y="1169175"/>
            <a:ext cx="8278698" cy="4720261"/>
          </a:xfrm>
          <a:prstGeom prst="rect">
            <a:avLst/>
          </a:prstGeom>
          <a:ln>
            <a:solidFill>
              <a:schemeClr val="tx1"/>
            </a:solidFill>
          </a:ln>
        </p:spPr>
      </p:pic>
      <p:sp>
        <p:nvSpPr>
          <p:cNvPr id="4" name="TextBox 3"/>
          <p:cNvSpPr txBox="1"/>
          <p:nvPr/>
        </p:nvSpPr>
        <p:spPr>
          <a:xfrm>
            <a:off x="107910" y="6066328"/>
            <a:ext cx="3973759" cy="338554"/>
          </a:xfrm>
          <a:prstGeom prst="rect">
            <a:avLst/>
          </a:prstGeom>
          <a:noFill/>
        </p:spPr>
        <p:txBody>
          <a:bodyPr wrap="square" rtlCol="0">
            <a:spAutoFit/>
          </a:bodyPr>
          <a:lstStyle/>
          <a:p>
            <a:r>
              <a:rPr lang="en-GB" sz="1600" dirty="0" smtClean="0"/>
              <a:t>Source: UNAIDS 2018- ‘Miles to Go’</a:t>
            </a:r>
            <a:endParaRPr lang="en-GB" sz="1600" dirty="0"/>
          </a:p>
        </p:txBody>
      </p:sp>
    </p:spTree>
    <p:extLst>
      <p:ext uri="{BB962C8B-B14F-4D97-AF65-F5344CB8AC3E}">
        <p14:creationId xmlns:p14="http://schemas.microsoft.com/office/powerpoint/2010/main" val="528810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04A94C-0171-FF49-B769-3C202D5263E3}"/>
              </a:ext>
            </a:extLst>
          </p:cNvPr>
          <p:cNvSpPr>
            <a:spLocks noGrp="1"/>
          </p:cNvSpPr>
          <p:nvPr>
            <p:ph type="title"/>
          </p:nvPr>
        </p:nvSpPr>
        <p:spPr>
          <a:xfrm>
            <a:off x="59765" y="-92201"/>
            <a:ext cx="9167906" cy="1143000"/>
          </a:xfrm>
        </p:spPr>
        <p:txBody>
          <a:bodyPr>
            <a:noAutofit/>
          </a:bodyPr>
          <a:lstStyle/>
          <a:p>
            <a:r>
              <a:rPr lang="en-US" sz="5400" b="1" dirty="0" smtClean="0">
                <a:solidFill>
                  <a:srgbClr val="FF0000"/>
                </a:solidFill>
              </a:rPr>
              <a:t>10-10-10 </a:t>
            </a:r>
            <a:r>
              <a:rPr lang="en-US" sz="4400" b="1" dirty="0" smtClean="0">
                <a:solidFill>
                  <a:srgbClr val="FF0000"/>
                </a:solidFill>
              </a:rPr>
              <a:t>(10-19-27)</a:t>
            </a:r>
            <a:endParaRPr lang="en-US" sz="4400" b="1" dirty="0">
              <a:solidFill>
                <a:srgbClr val="FF0000"/>
              </a:solidFill>
            </a:endParaRPr>
          </a:p>
        </p:txBody>
      </p:sp>
      <p:pic>
        <p:nvPicPr>
          <p:cNvPr id="7" name="Content Placeholder 6">
            <a:extLst>
              <a:ext uri="{FF2B5EF4-FFF2-40B4-BE49-F238E27FC236}">
                <a16:creationId xmlns:a16="http://schemas.microsoft.com/office/drawing/2014/main" id="{8226774B-A2A8-A54B-8E08-F76E05E2A244}"/>
              </a:ext>
            </a:extLst>
          </p:cNvPr>
          <p:cNvPicPr>
            <a:picLocks noGrp="1" noChangeAspect="1"/>
          </p:cNvPicPr>
          <p:nvPr>
            <p:ph idx="4294967295"/>
          </p:nvPr>
        </p:nvPicPr>
        <p:blipFill>
          <a:blip r:embed="rId3"/>
          <a:stretch>
            <a:fillRect/>
          </a:stretch>
        </p:blipFill>
        <p:spPr>
          <a:xfrm>
            <a:off x="1" y="3891030"/>
            <a:ext cx="9144000" cy="2498862"/>
          </a:xfrm>
          <a:prstGeom prst="rect">
            <a:avLst/>
          </a:prstGeom>
        </p:spPr>
      </p:pic>
      <p:sp>
        <p:nvSpPr>
          <p:cNvPr id="2" name="TextBox 1">
            <a:extLst>
              <a:ext uri="{FF2B5EF4-FFF2-40B4-BE49-F238E27FC236}">
                <a16:creationId xmlns:a16="http://schemas.microsoft.com/office/drawing/2014/main" id="{B2D1331F-BCC2-4D45-B60D-FB2C3C6B6A94}"/>
              </a:ext>
            </a:extLst>
          </p:cNvPr>
          <p:cNvSpPr txBox="1"/>
          <p:nvPr/>
        </p:nvSpPr>
        <p:spPr>
          <a:xfrm>
            <a:off x="42174" y="1130591"/>
            <a:ext cx="5032445" cy="2862322"/>
          </a:xfrm>
          <a:prstGeom prst="rect">
            <a:avLst/>
          </a:prstGeom>
          <a:noFill/>
        </p:spPr>
        <p:txBody>
          <a:bodyPr wrap="square" rtlCol="0">
            <a:spAutoFit/>
          </a:bodyPr>
          <a:lstStyle/>
          <a:p>
            <a:pPr marL="342900" lvl="0" indent="-342900">
              <a:buFont typeface="Arial" panose="020B0604020202020204" pitchFamily="34" charset="0"/>
              <a:buChar char="•"/>
            </a:pPr>
            <a:r>
              <a:rPr lang="en-US" sz="3000" dirty="0"/>
              <a:t>Existing approaches are leaving numerous populations behind</a:t>
            </a:r>
            <a:endParaRPr lang="en-GB" sz="3000" dirty="0"/>
          </a:p>
          <a:p>
            <a:pPr marL="342900" lvl="0" indent="-342900">
              <a:buFont typeface="Arial" panose="020B0604020202020204" pitchFamily="34" charset="0"/>
              <a:buChar char="•"/>
            </a:pPr>
            <a:r>
              <a:rPr lang="en-US" sz="3000" dirty="0" smtClean="0"/>
              <a:t>10-10-10 will determine the future of the epidemic</a:t>
            </a:r>
          </a:p>
          <a:p>
            <a:pPr marL="342900" lvl="0" indent="-342900">
              <a:buFont typeface="Arial" panose="020B0604020202020204" pitchFamily="34" charset="0"/>
              <a:buChar char="•"/>
            </a:pPr>
            <a:endParaRPr lang="en-US" sz="3000" dirty="0"/>
          </a:p>
        </p:txBody>
      </p:sp>
      <p:pic>
        <p:nvPicPr>
          <p:cNvPr id="8" name="Picture 7">
            <a:extLst>
              <a:ext uri="{FF2B5EF4-FFF2-40B4-BE49-F238E27FC236}">
                <a16:creationId xmlns:a16="http://schemas.microsoft.com/office/drawing/2014/main" id="{53C259D7-6FCF-1E46-BEF6-415FDD716F53}"/>
              </a:ext>
            </a:extLst>
          </p:cNvPr>
          <p:cNvPicPr>
            <a:picLocks noChangeAspect="1"/>
          </p:cNvPicPr>
          <p:nvPr/>
        </p:nvPicPr>
        <p:blipFill>
          <a:blip r:embed="rId4"/>
          <a:stretch>
            <a:fillRect/>
          </a:stretch>
        </p:blipFill>
        <p:spPr>
          <a:xfrm>
            <a:off x="4859548" y="924903"/>
            <a:ext cx="4188830" cy="2876913"/>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6318460" y="3510538"/>
            <a:ext cx="3973759" cy="307777"/>
          </a:xfrm>
          <a:prstGeom prst="rect">
            <a:avLst/>
          </a:prstGeom>
          <a:noFill/>
        </p:spPr>
        <p:txBody>
          <a:bodyPr wrap="square" rtlCol="0">
            <a:spAutoFit/>
          </a:bodyPr>
          <a:lstStyle/>
          <a:p>
            <a:r>
              <a:rPr lang="en-GB" sz="1400" dirty="0" smtClean="0"/>
              <a:t>Source: UNAIDS 2018- ‘Miles to Go’</a:t>
            </a:r>
            <a:endParaRPr lang="en-GB" sz="1400" dirty="0"/>
          </a:p>
        </p:txBody>
      </p:sp>
    </p:spTree>
    <p:extLst>
      <p:ext uri="{BB962C8B-B14F-4D97-AF65-F5344CB8AC3E}">
        <p14:creationId xmlns:p14="http://schemas.microsoft.com/office/powerpoint/2010/main" val="783747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04F7C3-A4D1-4330-A2DD-6531E7EEAA9A}"/>
              </a:ext>
            </a:extLst>
          </p:cNvPr>
          <p:cNvSpPr>
            <a:spLocks noGrp="1"/>
          </p:cNvSpPr>
          <p:nvPr>
            <p:ph type="title"/>
          </p:nvPr>
        </p:nvSpPr>
        <p:spPr>
          <a:xfrm>
            <a:off x="12385" y="406218"/>
            <a:ext cx="9178076" cy="880323"/>
          </a:xfrm>
        </p:spPr>
        <p:txBody>
          <a:bodyPr>
            <a:noAutofit/>
          </a:bodyPr>
          <a:lstStyle/>
          <a:p>
            <a:r>
              <a:rPr lang="en-GB" sz="3200" dirty="0"/>
              <a:t>“The number of people living in a country other than the one in which they were born is larger than the population of all but four countries”</a:t>
            </a:r>
          </a:p>
        </p:txBody>
      </p:sp>
      <p:pic>
        <p:nvPicPr>
          <p:cNvPr id="8" name="Content Placeholder 11" descr="A group of people on a boat&#10;&#10;Description generated with high confidence">
            <a:extLst>
              <a:ext uri="{FF2B5EF4-FFF2-40B4-BE49-F238E27FC236}">
                <a16:creationId xmlns:a16="http://schemas.microsoft.com/office/drawing/2014/main" id="{33CC4E31-3ED7-4FF8-9C68-B776F0E14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978" y="4173781"/>
            <a:ext cx="3394561" cy="2071385"/>
          </a:xfrm>
          <a:prstGeom prst="rect">
            <a:avLst/>
          </a:prstGeom>
        </p:spPr>
      </p:pic>
      <p:sp>
        <p:nvSpPr>
          <p:cNvPr id="10" name="TextBox 9">
            <a:extLst>
              <a:ext uri="{FF2B5EF4-FFF2-40B4-BE49-F238E27FC236}">
                <a16:creationId xmlns:a16="http://schemas.microsoft.com/office/drawing/2014/main" id="{A75FB985-C337-4844-B682-B3841453257A}"/>
              </a:ext>
            </a:extLst>
          </p:cNvPr>
          <p:cNvSpPr txBox="1"/>
          <p:nvPr/>
        </p:nvSpPr>
        <p:spPr>
          <a:xfrm>
            <a:off x="5815095" y="6385539"/>
            <a:ext cx="1712072" cy="300082"/>
          </a:xfrm>
          <a:prstGeom prst="rect">
            <a:avLst/>
          </a:prstGeom>
          <a:noFill/>
        </p:spPr>
        <p:txBody>
          <a:bodyPr wrap="none" rtlCol="0">
            <a:spAutoFit/>
          </a:bodyPr>
          <a:lstStyle/>
          <a:p>
            <a:r>
              <a:rPr lang="en-GB" sz="1350" dirty="0"/>
              <a:t>Fishing site in Uganda</a:t>
            </a:r>
          </a:p>
        </p:txBody>
      </p:sp>
      <p:pic>
        <p:nvPicPr>
          <p:cNvPr id="13" name="Picture 12"/>
          <p:cNvPicPr>
            <a:picLocks noChangeAspect="1"/>
          </p:cNvPicPr>
          <p:nvPr/>
        </p:nvPicPr>
        <p:blipFill>
          <a:blip r:embed="rId4"/>
          <a:stretch>
            <a:fillRect/>
          </a:stretch>
        </p:blipFill>
        <p:spPr>
          <a:xfrm>
            <a:off x="12385" y="4173781"/>
            <a:ext cx="5379593" cy="2540169"/>
          </a:xfrm>
          <a:prstGeom prst="rect">
            <a:avLst/>
          </a:prstGeom>
          <a:ln>
            <a:solidFill>
              <a:schemeClr val="tx1"/>
            </a:solidFill>
          </a:ln>
        </p:spPr>
      </p:pic>
      <p:sp>
        <p:nvSpPr>
          <p:cNvPr id="14" name="TextBox 13">
            <a:extLst>
              <a:ext uri="{FF2B5EF4-FFF2-40B4-BE49-F238E27FC236}">
                <a16:creationId xmlns:a16="http://schemas.microsoft.com/office/drawing/2014/main" id="{A75FB985-C337-4844-B682-B3841453257A}"/>
              </a:ext>
            </a:extLst>
          </p:cNvPr>
          <p:cNvSpPr txBox="1"/>
          <p:nvPr/>
        </p:nvSpPr>
        <p:spPr>
          <a:xfrm>
            <a:off x="5815095" y="3756409"/>
            <a:ext cx="3988676" cy="276999"/>
          </a:xfrm>
          <a:prstGeom prst="rect">
            <a:avLst/>
          </a:prstGeom>
          <a:noFill/>
        </p:spPr>
        <p:txBody>
          <a:bodyPr wrap="square" rtlCol="0">
            <a:spAutoFit/>
          </a:bodyPr>
          <a:lstStyle/>
          <a:p>
            <a:r>
              <a:rPr lang="en-GB" sz="1200" dirty="0" smtClean="0"/>
              <a:t>Greece (Source: Gavin Lee, BBC 2016)</a:t>
            </a:r>
            <a:endParaRPr lang="en-GB" sz="1050" dirty="0"/>
          </a:p>
        </p:txBody>
      </p:sp>
      <p:pic>
        <p:nvPicPr>
          <p:cNvPr id="2" name="Picture 4" descr="Tents at Idomeni (March 20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9241" y="1746957"/>
            <a:ext cx="3502698" cy="19689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0" y="1613177"/>
            <a:ext cx="5479241" cy="2488176"/>
          </a:xfrm>
          <a:prstGeom prst="rect">
            <a:avLst/>
          </a:prstGeom>
          <a:ln>
            <a:solidFill>
              <a:schemeClr val="tx1"/>
            </a:solidFill>
          </a:ln>
        </p:spPr>
      </p:pic>
    </p:spTree>
    <p:extLst>
      <p:ext uri="{BB962C8B-B14F-4D97-AF65-F5344CB8AC3E}">
        <p14:creationId xmlns:p14="http://schemas.microsoft.com/office/powerpoint/2010/main" val="2239679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AIDS2016_template</Template>
  <TotalTime>10772</TotalTime>
  <Words>1634</Words>
  <Application>Microsoft Office PowerPoint</Application>
  <PresentationFormat>On-screen Show (4:3)</PresentationFormat>
  <Paragraphs>239</Paragraphs>
  <Slides>34</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ＭＳ Ｐゴシック</vt:lpstr>
      <vt:lpstr>Arial</vt:lpstr>
      <vt:lpstr>Arial Nova</vt:lpstr>
      <vt:lpstr>Calibri</vt:lpstr>
      <vt:lpstr>Calibri (Body)</vt:lpstr>
      <vt:lpstr>Impact</vt:lpstr>
      <vt:lpstr>Open Sans</vt:lpstr>
      <vt:lpstr>Open Sans</vt:lpstr>
      <vt:lpstr>Raleway</vt:lpstr>
      <vt:lpstr>Roboto</vt:lpstr>
      <vt:lpstr>Times New Roman</vt:lpstr>
      <vt:lpstr>Wingdings</vt:lpstr>
      <vt:lpstr>AIDS 2016_Template</vt:lpstr>
      <vt:lpstr>PowerPoint Presentation</vt:lpstr>
      <vt:lpstr>PowerPoint Presentation</vt:lpstr>
      <vt:lpstr>1. We are not on track to end the HIV pandemic, and the discourse on ending AIDS has bred a dangerous complacency</vt:lpstr>
      <vt:lpstr>Sittin’ on the Dock of the Bay:  Oakland vs San Francisco </vt:lpstr>
      <vt:lpstr>PowerPoint Presentation</vt:lpstr>
      <vt:lpstr>2. Existing HIV tools and strategies are insufficient </vt:lpstr>
      <vt:lpstr>90-90-90 (90-81-73)</vt:lpstr>
      <vt:lpstr>10-10-10 (10-19-27)</vt:lpstr>
      <vt:lpstr>“The number of people living in a country other than the one in which they were born is larger than the population of all but four countries”</vt:lpstr>
      <vt:lpstr>3. Tens of millions of people will require sustained access to ART for decades  Need to prevent a resurgence of HIV</vt:lpstr>
      <vt:lpstr>Adolescents: higher risks for girls, but community-based support effective  for access to care</vt:lpstr>
      <vt:lpstr>Projected AIDS spending needs by GDP,  2030 (Hecht et al, aids2031) </vt:lpstr>
      <vt:lpstr>4.Allowing the pandemic to rebound could also diminish support for  global health efforts </vt:lpstr>
      <vt:lpstr>PowerPoint Presentation</vt:lpstr>
      <vt:lpstr>HIV Funding Under Threat</vt:lpstr>
      <vt:lpstr>5. A rejuvenated effort on HIV is essential, and commitment to ART must be matched by expanding HIV prevention.  </vt:lpstr>
      <vt:lpstr>Need to step up funding for prevention!</vt:lpstr>
      <vt:lpstr>Precise data allowing precision prevention </vt:lpstr>
      <vt:lpstr>A vaccine is essential to ending HIV </vt:lpstr>
      <vt:lpstr>6. HIV response must make common cause with broader global health</vt:lpstr>
      <vt:lpstr>HIV/TB: too many lives lost UN High-Level Meeting-Opportunity not to be missed</vt:lpstr>
      <vt:lpstr>A more integrated HIV response can offer ‘win-win’ results for both HIV and non-HIV health outcomes</vt:lpstr>
      <vt:lpstr>HIV cases and opioid overdoses averted in  two Russian cities in 10 years  </vt:lpstr>
      <vt:lpstr>Impact of HIV &amp; reproductive health integration in Nigeria</vt:lpstr>
      <vt:lpstr>Engagement in care in South Africa</vt:lpstr>
      <vt:lpstr>Co-financing across sectors could prevent the undervaluation of structural interventions</vt:lpstr>
      <vt:lpstr>7. New era of global health solidarity should focus on people-centred health systems</vt:lpstr>
      <vt:lpstr>Beyond UHC and health sector! MTV SHUGA in Nigeria</vt:lpstr>
      <vt:lpstr>Violence and harmful gender norms undermine 90-90-90 </vt:lpstr>
      <vt:lpstr>Violence is preventable  </vt:lpstr>
      <vt:lpstr>PowerPoint Presentation</vt:lpstr>
      <vt:lpstr>IAS/Lancet’s Future Agenda </vt:lpstr>
      <vt:lpstr>WHAT WE CAN’T LOSE</vt:lpstr>
      <vt:lpstr>Thank you  Julia Spencer, Georgia Arnold, Tara Beattie, Chris Beyrer, Carol Camlin, Jon Cohen, Sarah Curran, Mark Dybul, Mark Feinberg, Rashida Ferrand, Mitzy Gafos, Linda Gail-Bekker, Alison Galvani, Robin Gorna, Bar Hariely, Richard Hayes, Emily Hyle, Mike Isbell, Nduku Kilonzo, Tammy Lall, Heidi Larson, Edmond Ng, Carey Pike, Janet Seeley, Kate Thomson, Sephy Valuks, Mitchell Warren, Charlotte Watts &amp; Helen Weiss.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Julia Spencer</cp:lastModifiedBy>
  <cp:revision>253</cp:revision>
  <cp:lastPrinted>2017-01-16T15:31:13Z</cp:lastPrinted>
  <dcterms:created xsi:type="dcterms:W3CDTF">2017-01-13T09:09:35Z</dcterms:created>
  <dcterms:modified xsi:type="dcterms:W3CDTF">2018-07-26T05:51:40Z</dcterms:modified>
</cp:coreProperties>
</file>